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5"/>
    <p:sldMasterId id="2147490557" r:id="rId6"/>
    <p:sldMasterId id="2147490571" r:id="rId7"/>
    <p:sldMasterId id="2147490583" r:id="rId8"/>
    <p:sldMasterId id="2147490605" r:id="rId9"/>
    <p:sldMasterId id="2147490620" r:id="rId10"/>
  </p:sldMasterIdLst>
  <p:notesMasterIdLst>
    <p:notesMasterId r:id="rId82"/>
  </p:notesMasterIdLst>
  <p:handoutMasterIdLst>
    <p:handoutMasterId r:id="rId83"/>
  </p:handoutMasterIdLst>
  <p:sldIdLst>
    <p:sldId id="366" r:id="rId11"/>
    <p:sldId id="785" r:id="rId12"/>
    <p:sldId id="784" r:id="rId13"/>
    <p:sldId id="352" r:id="rId14"/>
    <p:sldId id="765" r:id="rId15"/>
    <p:sldId id="766" r:id="rId16"/>
    <p:sldId id="767" r:id="rId17"/>
    <p:sldId id="768" r:id="rId18"/>
    <p:sldId id="773" r:id="rId19"/>
    <p:sldId id="769" r:id="rId20"/>
    <p:sldId id="770" r:id="rId21"/>
    <p:sldId id="771" r:id="rId22"/>
    <p:sldId id="691" r:id="rId23"/>
    <p:sldId id="772" r:id="rId24"/>
    <p:sldId id="774" r:id="rId25"/>
    <p:sldId id="775" r:id="rId26"/>
    <p:sldId id="777" r:id="rId27"/>
    <p:sldId id="718" r:id="rId28"/>
    <p:sldId id="726" r:id="rId29"/>
    <p:sldId id="776" r:id="rId30"/>
    <p:sldId id="736" r:id="rId31"/>
    <p:sldId id="779" r:id="rId32"/>
    <p:sldId id="730" r:id="rId33"/>
    <p:sldId id="738" r:id="rId34"/>
    <p:sldId id="778" r:id="rId35"/>
    <p:sldId id="756" r:id="rId36"/>
    <p:sldId id="747" r:id="rId37"/>
    <p:sldId id="719" r:id="rId38"/>
    <p:sldId id="711" r:id="rId39"/>
    <p:sldId id="695" r:id="rId40"/>
    <p:sldId id="698" r:id="rId41"/>
    <p:sldId id="737" r:id="rId42"/>
    <p:sldId id="782" r:id="rId43"/>
    <p:sldId id="780" r:id="rId44"/>
    <p:sldId id="783" r:id="rId45"/>
    <p:sldId id="781" r:id="rId46"/>
    <p:sldId id="751" r:id="rId47"/>
    <p:sldId id="753" r:id="rId48"/>
    <p:sldId id="748" r:id="rId49"/>
    <p:sldId id="731" r:id="rId50"/>
    <p:sldId id="757" r:id="rId51"/>
    <p:sldId id="759" r:id="rId52"/>
    <p:sldId id="750" r:id="rId53"/>
    <p:sldId id="740" r:id="rId54"/>
    <p:sldId id="744" r:id="rId55"/>
    <p:sldId id="745" r:id="rId56"/>
    <p:sldId id="760" r:id="rId57"/>
    <p:sldId id="758" r:id="rId58"/>
    <p:sldId id="742" r:id="rId59"/>
    <p:sldId id="755" r:id="rId60"/>
    <p:sldId id="754" r:id="rId61"/>
    <p:sldId id="697" r:id="rId62"/>
    <p:sldId id="693" r:id="rId63"/>
    <p:sldId id="752" r:id="rId64"/>
    <p:sldId id="761" r:id="rId65"/>
    <p:sldId id="712" r:id="rId66"/>
    <p:sldId id="715" r:id="rId67"/>
    <p:sldId id="733" r:id="rId68"/>
    <p:sldId id="714" r:id="rId69"/>
    <p:sldId id="716" r:id="rId70"/>
    <p:sldId id="734" r:id="rId71"/>
    <p:sldId id="703" r:id="rId72"/>
    <p:sldId id="699" r:id="rId73"/>
    <p:sldId id="735" r:id="rId74"/>
    <p:sldId id="762" r:id="rId75"/>
    <p:sldId id="701" r:id="rId76"/>
    <p:sldId id="717" r:id="rId77"/>
    <p:sldId id="720" r:id="rId78"/>
    <p:sldId id="722" r:id="rId79"/>
    <p:sldId id="729" r:id="rId80"/>
    <p:sldId id="723" r:id="rId81"/>
  </p:sldIdLst>
  <p:sldSz cx="9144000" cy="6858000" type="screen4x3"/>
  <p:notesSz cx="7023100" cy="93091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5"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CC33"/>
    <a:srgbClr val="008000"/>
    <a:srgbClr val="151C77"/>
    <a:srgbClr val="0000FF"/>
    <a:srgbClr val="99CCFF"/>
    <a:srgbClr val="001F5C"/>
    <a:srgbClr val="FADD60"/>
    <a:srgbClr val="0099FF"/>
    <a:srgbClr val="ADD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5" autoAdjust="0"/>
    <p:restoredTop sz="86722" autoAdjust="0"/>
  </p:normalViewPr>
  <p:slideViewPr>
    <p:cSldViewPr snapToGrid="0">
      <p:cViewPr varScale="1">
        <p:scale>
          <a:sx n="97" d="100"/>
          <a:sy n="97" d="100"/>
        </p:scale>
        <p:origin x="1692" y="72"/>
      </p:cViewPr>
      <p:guideLst>
        <p:guide orient="horz" pos="2160"/>
        <p:guide pos="2880"/>
      </p:guideLst>
    </p:cSldViewPr>
  </p:slideViewPr>
  <p:outlineViewPr>
    <p:cViewPr>
      <p:scale>
        <a:sx n="33" d="100"/>
        <a:sy n="33" d="100"/>
      </p:scale>
      <p:origin x="0" y="-3763"/>
    </p:cViewPr>
  </p:outlineViewPr>
  <p:notesTextViewPr>
    <p:cViewPr>
      <p:scale>
        <a:sx n="100" d="100"/>
        <a:sy n="100" d="100"/>
      </p:scale>
      <p:origin x="0" y="0"/>
    </p:cViewPr>
  </p:notesTextViewPr>
  <p:sorterViewPr>
    <p:cViewPr>
      <p:scale>
        <a:sx n="100" d="100"/>
        <a:sy n="100" d="100"/>
      </p:scale>
      <p:origin x="0" y="-4733"/>
    </p:cViewPr>
  </p:sorterViewPr>
  <p:notesViewPr>
    <p:cSldViewPr snapToGrid="0">
      <p:cViewPr>
        <p:scale>
          <a:sx n="111" d="100"/>
          <a:sy n="111" d="100"/>
        </p:scale>
        <p:origin x="-3252" y="1134"/>
      </p:cViewPr>
      <p:guideLst>
        <p:guide orient="horz" pos="2935"/>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presProps" Target="pres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4.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6.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3.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tableStyles" Target="tableStyles.xml"/><Relationship Id="rId61" Type="http://schemas.openxmlformats.org/officeDocument/2006/relationships/slide" Target="slides/slide51.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9" y="17"/>
            <a:ext cx="3043026" cy="458946"/>
          </a:xfrm>
          <a:prstGeom prst="rect">
            <a:avLst/>
          </a:prstGeom>
          <a:noFill/>
          <a:ln w="12700">
            <a:noFill/>
            <a:miter lim="800000"/>
            <a:headEnd/>
            <a:tailEnd/>
          </a:ln>
          <a:effectLst/>
        </p:spPr>
        <p:txBody>
          <a:bodyPr vert="horz" wrap="square" lIns="89637" tIns="44819" rIns="89637" bIns="44819" numCol="1" anchor="t" anchorCtr="0" compatLnSpc="1">
            <a:prstTxWarp prst="textNoShape">
              <a:avLst/>
            </a:prstTxWarp>
          </a:bodyPr>
          <a:lstStyle>
            <a:lvl1pPr algn="l" defTabSz="896663" eaLnBrk="0" hangingPunct="0">
              <a:defRPr sz="1200" b="0"/>
            </a:lvl1pPr>
          </a:lstStyle>
          <a:p>
            <a:pPr>
              <a:defRPr/>
            </a:pPr>
            <a:endParaRPr lang="en-US" dirty="0"/>
          </a:p>
        </p:txBody>
      </p:sp>
      <p:sp>
        <p:nvSpPr>
          <p:cNvPr id="82947" name="Rectangle 3"/>
          <p:cNvSpPr>
            <a:spLocks noGrp="1" noChangeArrowheads="1"/>
          </p:cNvSpPr>
          <p:nvPr>
            <p:ph type="dt" sz="quarter" idx="1"/>
          </p:nvPr>
        </p:nvSpPr>
        <p:spPr bwMode="auto">
          <a:xfrm>
            <a:off x="3980102" y="17"/>
            <a:ext cx="3043026" cy="458946"/>
          </a:xfrm>
          <a:prstGeom prst="rect">
            <a:avLst/>
          </a:prstGeom>
          <a:noFill/>
          <a:ln w="12700">
            <a:noFill/>
            <a:miter lim="800000"/>
            <a:headEnd/>
            <a:tailEnd/>
          </a:ln>
          <a:effectLst/>
        </p:spPr>
        <p:txBody>
          <a:bodyPr vert="horz" wrap="square" lIns="89637" tIns="44819" rIns="89637" bIns="44819" numCol="1" anchor="t" anchorCtr="0" compatLnSpc="1">
            <a:prstTxWarp prst="textNoShape">
              <a:avLst/>
            </a:prstTxWarp>
          </a:bodyPr>
          <a:lstStyle>
            <a:lvl1pPr algn="r" defTabSz="896663" eaLnBrk="0" hangingPunct="0">
              <a:defRPr sz="1200" b="0"/>
            </a:lvl1pPr>
          </a:lstStyle>
          <a:p>
            <a:pPr>
              <a:defRPr/>
            </a:pPr>
            <a:endParaRPr lang="en-US" dirty="0"/>
          </a:p>
        </p:txBody>
      </p:sp>
      <p:sp>
        <p:nvSpPr>
          <p:cNvPr id="82948" name="Rectangle 4"/>
          <p:cNvSpPr>
            <a:spLocks noGrp="1" noChangeArrowheads="1"/>
          </p:cNvSpPr>
          <p:nvPr>
            <p:ph type="ftr" sz="quarter" idx="2"/>
          </p:nvPr>
        </p:nvSpPr>
        <p:spPr bwMode="auto">
          <a:xfrm>
            <a:off x="19" y="8837513"/>
            <a:ext cx="3043026" cy="458943"/>
          </a:xfrm>
          <a:prstGeom prst="rect">
            <a:avLst/>
          </a:prstGeom>
          <a:noFill/>
          <a:ln w="12700">
            <a:noFill/>
            <a:miter lim="800000"/>
            <a:headEnd/>
            <a:tailEnd/>
          </a:ln>
          <a:effectLst/>
        </p:spPr>
        <p:txBody>
          <a:bodyPr vert="horz" wrap="square" lIns="89637" tIns="44819" rIns="89637" bIns="44819" numCol="1" anchor="b" anchorCtr="0" compatLnSpc="1">
            <a:prstTxWarp prst="textNoShape">
              <a:avLst/>
            </a:prstTxWarp>
          </a:bodyPr>
          <a:lstStyle>
            <a:lvl1pPr algn="l" defTabSz="896663" eaLnBrk="0" hangingPunct="0">
              <a:defRPr sz="1200" b="0"/>
            </a:lvl1pPr>
          </a:lstStyle>
          <a:p>
            <a:pPr>
              <a:defRPr/>
            </a:pPr>
            <a:endParaRPr lang="en-US" dirty="0"/>
          </a:p>
        </p:txBody>
      </p:sp>
      <p:sp>
        <p:nvSpPr>
          <p:cNvPr id="82949" name="Rectangle 5"/>
          <p:cNvSpPr>
            <a:spLocks noGrp="1" noChangeArrowheads="1"/>
          </p:cNvSpPr>
          <p:nvPr>
            <p:ph type="sldNum" sz="quarter" idx="3"/>
          </p:nvPr>
        </p:nvSpPr>
        <p:spPr bwMode="auto">
          <a:xfrm>
            <a:off x="3980102" y="8837513"/>
            <a:ext cx="3043026" cy="458943"/>
          </a:xfrm>
          <a:prstGeom prst="rect">
            <a:avLst/>
          </a:prstGeom>
          <a:noFill/>
          <a:ln w="12700">
            <a:noFill/>
            <a:miter lim="800000"/>
            <a:headEnd/>
            <a:tailEnd/>
          </a:ln>
          <a:effectLst/>
        </p:spPr>
        <p:txBody>
          <a:bodyPr vert="horz" wrap="square" lIns="89637" tIns="44819" rIns="89637" bIns="44819" numCol="1" anchor="b" anchorCtr="0" compatLnSpc="1">
            <a:prstTxWarp prst="textNoShape">
              <a:avLst/>
            </a:prstTxWarp>
          </a:bodyPr>
          <a:lstStyle>
            <a:lvl1pPr algn="r" defTabSz="896663" eaLnBrk="0" hangingPunct="0">
              <a:defRPr sz="1200" b="0"/>
            </a:lvl1pPr>
          </a:lstStyle>
          <a:p>
            <a:pPr>
              <a:defRPr/>
            </a:pPr>
            <a:fld id="{F429E89D-3128-4E4A-A6F7-8BEFC463645E}" type="slidenum">
              <a:rPr lang="en-US"/>
              <a:pPr>
                <a:defRPr/>
              </a:pPr>
              <a:t>‹#›</a:t>
            </a:fld>
            <a:endParaRPr lang="en-US" dirty="0"/>
          </a:p>
        </p:txBody>
      </p:sp>
    </p:spTree>
    <p:extLst>
      <p:ext uri="{BB962C8B-B14F-4D97-AF65-F5344CB8AC3E}">
        <p14:creationId xmlns:p14="http://schemas.microsoft.com/office/powerpoint/2010/main" val="196623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9" y="22"/>
            <a:ext cx="3043026" cy="465299"/>
          </a:xfrm>
          <a:prstGeom prst="rect">
            <a:avLst/>
          </a:prstGeom>
          <a:noFill/>
          <a:ln w="9525">
            <a:noFill/>
            <a:miter lim="800000"/>
            <a:headEnd/>
            <a:tailEnd/>
          </a:ln>
          <a:effectLst/>
        </p:spPr>
        <p:txBody>
          <a:bodyPr vert="horz" wrap="square" lIns="89637" tIns="44819" rIns="89637" bIns="44819" numCol="1" anchor="t" anchorCtr="0" compatLnSpc="1">
            <a:prstTxWarp prst="textNoShape">
              <a:avLst/>
            </a:prstTxWarp>
          </a:bodyPr>
          <a:lstStyle>
            <a:lvl1pPr algn="l" defTabSz="896663" eaLnBrk="0" hangingPunct="0">
              <a:defRPr sz="1200" b="0"/>
            </a:lvl1pPr>
          </a:lstStyle>
          <a:p>
            <a:pPr>
              <a:defRPr/>
            </a:pPr>
            <a:endParaRPr lang="en-US" dirty="0"/>
          </a:p>
        </p:txBody>
      </p:sp>
      <p:sp>
        <p:nvSpPr>
          <p:cNvPr id="39939" name="Rectangle 3"/>
          <p:cNvSpPr>
            <a:spLocks noGrp="1" noChangeArrowheads="1"/>
          </p:cNvSpPr>
          <p:nvPr>
            <p:ph type="dt" idx="1"/>
          </p:nvPr>
        </p:nvSpPr>
        <p:spPr bwMode="auto">
          <a:xfrm>
            <a:off x="3980102" y="22"/>
            <a:ext cx="3043026" cy="465299"/>
          </a:xfrm>
          <a:prstGeom prst="rect">
            <a:avLst/>
          </a:prstGeom>
          <a:noFill/>
          <a:ln w="9525">
            <a:noFill/>
            <a:miter lim="800000"/>
            <a:headEnd/>
            <a:tailEnd/>
          </a:ln>
          <a:effectLst/>
        </p:spPr>
        <p:txBody>
          <a:bodyPr vert="horz" wrap="square" lIns="89637" tIns="44819" rIns="89637" bIns="44819" numCol="1" anchor="t" anchorCtr="0" compatLnSpc="1">
            <a:prstTxWarp prst="textNoShape">
              <a:avLst/>
            </a:prstTxWarp>
          </a:bodyPr>
          <a:lstStyle>
            <a:lvl1pPr algn="r" defTabSz="896663" eaLnBrk="0" hangingPunct="0">
              <a:defRPr sz="1200" b="0"/>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84275" y="698500"/>
            <a:ext cx="4656138" cy="3490913"/>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428849" y="4421142"/>
            <a:ext cx="6165464" cy="4190842"/>
          </a:xfrm>
          <a:prstGeom prst="rect">
            <a:avLst/>
          </a:prstGeom>
          <a:noFill/>
          <a:ln w="9525">
            <a:noFill/>
            <a:miter lim="800000"/>
            <a:headEnd/>
            <a:tailEnd/>
          </a:ln>
          <a:effectLst/>
        </p:spPr>
        <p:txBody>
          <a:bodyPr vert="horz" wrap="square" lIns="89637" tIns="44819" rIns="89637" bIns="44819" numCol="1" anchor="t" anchorCtr="1"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19" y="8843862"/>
            <a:ext cx="3043026" cy="465296"/>
          </a:xfrm>
          <a:prstGeom prst="rect">
            <a:avLst/>
          </a:prstGeom>
          <a:noFill/>
          <a:ln w="9525">
            <a:noFill/>
            <a:miter lim="800000"/>
            <a:headEnd/>
            <a:tailEnd/>
          </a:ln>
          <a:effectLst/>
        </p:spPr>
        <p:txBody>
          <a:bodyPr vert="horz" wrap="square" lIns="89637" tIns="44819" rIns="89637" bIns="44819" numCol="1" anchor="b" anchorCtr="0" compatLnSpc="1">
            <a:prstTxWarp prst="textNoShape">
              <a:avLst/>
            </a:prstTxWarp>
          </a:bodyPr>
          <a:lstStyle>
            <a:lvl1pPr algn="l" defTabSz="896663" eaLnBrk="0" hangingPunct="0">
              <a:defRPr sz="1200" b="0"/>
            </a:lvl1pPr>
          </a:lstStyle>
          <a:p>
            <a:pPr>
              <a:defRPr/>
            </a:pPr>
            <a:endParaRPr lang="en-US" dirty="0"/>
          </a:p>
        </p:txBody>
      </p:sp>
      <p:sp>
        <p:nvSpPr>
          <p:cNvPr id="39943" name="Rectangle 7"/>
          <p:cNvSpPr>
            <a:spLocks noGrp="1" noChangeArrowheads="1"/>
          </p:cNvSpPr>
          <p:nvPr>
            <p:ph type="sldNum" sz="quarter" idx="5"/>
          </p:nvPr>
        </p:nvSpPr>
        <p:spPr bwMode="auto">
          <a:xfrm>
            <a:off x="3980102" y="8843862"/>
            <a:ext cx="3043026" cy="465296"/>
          </a:xfrm>
          <a:prstGeom prst="rect">
            <a:avLst/>
          </a:prstGeom>
          <a:noFill/>
          <a:ln w="9525">
            <a:noFill/>
            <a:miter lim="800000"/>
            <a:headEnd/>
            <a:tailEnd/>
          </a:ln>
          <a:effectLst/>
        </p:spPr>
        <p:txBody>
          <a:bodyPr vert="horz" wrap="square" lIns="89637" tIns="44819" rIns="89637" bIns="44819" numCol="1" anchor="b" anchorCtr="0" compatLnSpc="1">
            <a:prstTxWarp prst="textNoShape">
              <a:avLst/>
            </a:prstTxWarp>
          </a:bodyPr>
          <a:lstStyle>
            <a:lvl1pPr algn="r" defTabSz="896663" eaLnBrk="0" hangingPunct="0">
              <a:defRPr sz="1200" b="0"/>
            </a:lvl1pPr>
          </a:lstStyle>
          <a:p>
            <a:pPr>
              <a:defRPr/>
            </a:pPr>
            <a:fld id="{31FC9ADD-4A75-44E8-A5B2-7880A8012C87}" type="slidenum">
              <a:rPr lang="en-US"/>
              <a:pPr>
                <a:defRPr/>
              </a:pPr>
              <a:t>‹#›</a:t>
            </a:fld>
            <a:endParaRPr lang="en-US" dirty="0"/>
          </a:p>
        </p:txBody>
      </p:sp>
    </p:spTree>
    <p:extLst>
      <p:ext uri="{BB962C8B-B14F-4D97-AF65-F5344CB8AC3E}">
        <p14:creationId xmlns:p14="http://schemas.microsoft.com/office/powerpoint/2010/main" val="3542756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pPr defTabSz="888082"/>
            <a:fld id="{96509AB2-F7B8-496D-BF09-75956E0C5597}" type="slidenum">
              <a:rPr lang="en-US" smtClean="0"/>
              <a:pPr defTabSz="888082"/>
              <a:t>1</a:t>
            </a:fld>
            <a:endParaRPr lang="en-US" dirty="0"/>
          </a:p>
        </p:txBody>
      </p:sp>
    </p:spTree>
    <p:extLst>
      <p:ext uri="{BB962C8B-B14F-4D97-AF65-F5344CB8AC3E}">
        <p14:creationId xmlns:p14="http://schemas.microsoft.com/office/powerpoint/2010/main" val="3561008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12</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894520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13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$1000 does not include your on-hand inventory of non-cash items (ex: value of food in the snack bar).</a:t>
            </a:r>
          </a:p>
        </p:txBody>
      </p:sp>
    </p:spTree>
    <p:extLst>
      <p:ext uri="{BB962C8B-B14F-4D97-AF65-F5344CB8AC3E}">
        <p14:creationId xmlns:p14="http://schemas.microsoft.com/office/powerpoint/2010/main" val="79791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14</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2980087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15</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47559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16</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529330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17</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2043534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18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87896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20</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170556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21</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19863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22</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3454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a:p>
        </p:txBody>
      </p:sp>
      <p:sp>
        <p:nvSpPr>
          <p:cNvPr id="41988" name="Slide Number Placeholder 3"/>
          <p:cNvSpPr>
            <a:spLocks noGrp="1"/>
          </p:cNvSpPr>
          <p:nvPr>
            <p:ph type="sldNum" sz="quarter" idx="5"/>
          </p:nvPr>
        </p:nvSpPr>
        <p:spPr>
          <a:noFill/>
        </p:spPr>
        <p:txBody>
          <a:bodyPr/>
          <a:lstStyle/>
          <a:p>
            <a:pPr defTabSz="888082"/>
            <a:fld id="{880C8901-1C91-4A32-B462-F72ED531ECC2}" type="slidenum">
              <a:rPr lang="en-US" smtClean="0"/>
              <a:pPr defTabSz="888082"/>
              <a:t>4</a:t>
            </a:fld>
            <a:endParaRPr lang="en-US" dirty="0"/>
          </a:p>
        </p:txBody>
      </p:sp>
    </p:spTree>
    <p:extLst>
      <p:ext uri="{BB962C8B-B14F-4D97-AF65-F5344CB8AC3E}">
        <p14:creationId xmlns:p14="http://schemas.microsoft.com/office/powerpoint/2010/main" val="46725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23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1675248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24</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1908752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25</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292621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26</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19890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27</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31757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30</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Most fall in first category and there is a template provided by FSR office.</a:t>
            </a:r>
          </a:p>
        </p:txBody>
      </p:sp>
    </p:spTree>
    <p:extLst>
      <p:ext uri="{BB962C8B-B14F-4D97-AF65-F5344CB8AC3E}">
        <p14:creationId xmlns:p14="http://schemas.microsoft.com/office/powerpoint/2010/main" val="807372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31</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template provided as well. More wiggle room with the meeting minutes, but please no official letterhead.</a:t>
            </a:r>
          </a:p>
        </p:txBody>
      </p:sp>
    </p:spTree>
    <p:extLst>
      <p:ext uri="{BB962C8B-B14F-4D97-AF65-F5344CB8AC3E}">
        <p14:creationId xmlns:p14="http://schemas.microsoft.com/office/powerpoint/2010/main" val="3511600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32</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64051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33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17430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34</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template provided as well. More wiggle room with the meeting minutes, but please no official letterhead.</a:t>
            </a:r>
          </a:p>
        </p:txBody>
      </p:sp>
    </p:spTree>
    <p:extLst>
      <p:ext uri="{BB962C8B-B14F-4D97-AF65-F5344CB8AC3E}">
        <p14:creationId xmlns:p14="http://schemas.microsoft.com/office/powerpoint/2010/main" val="897538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5</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14876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35</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template provided as well. More wiggle room with the meeting minutes, but please no official letterhead.</a:t>
            </a:r>
          </a:p>
        </p:txBody>
      </p:sp>
    </p:spTree>
    <p:extLst>
      <p:ext uri="{BB962C8B-B14F-4D97-AF65-F5344CB8AC3E}">
        <p14:creationId xmlns:p14="http://schemas.microsoft.com/office/powerpoint/2010/main" val="2723248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36</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There are template provided as well. More wiggle room with the meeting minutes, but please no official letterhead.</a:t>
            </a:r>
          </a:p>
        </p:txBody>
      </p:sp>
    </p:spTree>
    <p:extLst>
      <p:ext uri="{BB962C8B-B14F-4D97-AF65-F5344CB8AC3E}">
        <p14:creationId xmlns:p14="http://schemas.microsoft.com/office/powerpoint/2010/main" val="3206377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37</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74536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38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78851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39</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81961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40</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38324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41</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07908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42</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40194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43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31125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44</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201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6</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3449971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45</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71328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46</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25988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47</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38054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48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615352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49</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543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50</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056415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51</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5347322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52</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745182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53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787702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54</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0692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7</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5518595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55</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2035153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FC9ADD-4A75-44E8-A5B2-7880A8012C87}" type="slidenum">
              <a:rPr lang="en-US" smtClean="0"/>
              <a:pPr>
                <a:defRPr/>
              </a:pPr>
              <a:t>59</a:t>
            </a:fld>
            <a:endParaRPr lang="en-US" dirty="0"/>
          </a:p>
        </p:txBody>
      </p:sp>
    </p:spTree>
    <p:extLst>
      <p:ext uri="{BB962C8B-B14F-4D97-AF65-F5344CB8AC3E}">
        <p14:creationId xmlns:p14="http://schemas.microsoft.com/office/powerpoint/2010/main" val="5202050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FC9ADD-4A75-44E8-A5B2-7880A8012C87}" type="slidenum">
              <a:rPr lang="en-US" smtClean="0"/>
              <a:pPr>
                <a:defRPr/>
              </a:pPr>
              <a:t>60</a:t>
            </a:fld>
            <a:endParaRPr lang="en-US" dirty="0"/>
          </a:p>
        </p:txBody>
      </p:sp>
    </p:spTree>
    <p:extLst>
      <p:ext uri="{BB962C8B-B14F-4D97-AF65-F5344CB8AC3E}">
        <p14:creationId xmlns:p14="http://schemas.microsoft.com/office/powerpoint/2010/main" val="1241614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FC9ADD-4A75-44E8-A5B2-7880A8012C87}" type="slidenum">
              <a:rPr lang="en-US" smtClean="0"/>
              <a:pPr>
                <a:defRPr/>
              </a:pPr>
              <a:t>61</a:t>
            </a:fld>
            <a:endParaRPr lang="en-US" dirty="0"/>
          </a:p>
        </p:txBody>
      </p:sp>
    </p:spTree>
    <p:extLst>
      <p:ext uri="{BB962C8B-B14F-4D97-AF65-F5344CB8AC3E}">
        <p14:creationId xmlns:p14="http://schemas.microsoft.com/office/powerpoint/2010/main" val="21159579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62</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233064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63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5152469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64</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503201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65</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084133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66</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795404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68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24841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8</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1272189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69</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19797665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70</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32774861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71</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forms online may be slightly outdated (nothing we can’t work with) but should be fixed soon. Can reach out directly for forms.</a:t>
            </a:r>
          </a:p>
        </p:txBody>
      </p:sp>
    </p:spTree>
    <p:extLst>
      <p:ext uri="{BB962C8B-B14F-4D97-AF65-F5344CB8AC3E}">
        <p14:creationId xmlns:p14="http://schemas.microsoft.com/office/powerpoint/2010/main" val="35426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9</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2013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10</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planning holiday parties, it matters who is hosting. If the squadron, be careful raising funds through PO (AF cash gifts). If PO…easier for them to accept gifts from a UA.</a:t>
            </a:r>
          </a:p>
        </p:txBody>
      </p:sp>
    </p:spTree>
    <p:extLst>
      <p:ext uri="{BB962C8B-B14F-4D97-AF65-F5344CB8AC3E}">
        <p14:creationId xmlns:p14="http://schemas.microsoft.com/office/powerpoint/2010/main" val="2865664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p:txBody>
          <a:bodyPr/>
          <a:lstStyle/>
          <a:p>
            <a:pPr>
              <a:defRPr/>
            </a:pPr>
            <a:fld id="{550917F6-6D46-4C87-B719-952EC37E55B1}" type="slidenum">
              <a:rPr lang="en-US" smtClean="0"/>
              <a:pPr>
                <a:defRPr/>
              </a:pPr>
              <a:t>11</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1856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4098"/>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3" name="Line 4099"/>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4" name="Text Box 4110"/>
          <p:cNvSpPr txBox="1">
            <a:spLocks noChangeArrowheads="1"/>
          </p:cNvSpPr>
          <p:nvPr/>
        </p:nvSpPr>
        <p:spPr bwMode="auto">
          <a:xfrm>
            <a:off x="673100" y="307975"/>
            <a:ext cx="7727950" cy="946150"/>
          </a:xfrm>
          <a:prstGeom prst="rect">
            <a:avLst/>
          </a:prstGeom>
          <a:noFill/>
          <a:ln w="9525">
            <a:noFill/>
            <a:miter lim="800000"/>
            <a:headEnd/>
            <a:tailEnd/>
          </a:ln>
          <a:effectLst/>
        </p:spPr>
        <p:txBody>
          <a:bodyPr wrap="none">
            <a:spAutoFit/>
          </a:bodyPr>
          <a:lstStyle/>
          <a:p>
            <a:pPr algn="ctr" eaLnBrk="0" hangingPunct="0">
              <a:defRPr/>
            </a:pPr>
            <a:r>
              <a:rPr lang="en-US" sz="3600" i="1" dirty="0">
                <a:solidFill>
                  <a:schemeClr val="tx2"/>
                </a:solidFill>
              </a:rPr>
              <a:t>1st  SPECIAL OPERATIONS  WING</a:t>
            </a:r>
          </a:p>
          <a:p>
            <a:pPr algn="ctr" eaLnBrk="0" hangingPunct="0">
              <a:defRPr/>
            </a:pPr>
            <a:r>
              <a:rPr lang="en-US" i="1" dirty="0">
                <a:solidFill>
                  <a:schemeClr val="tx2"/>
                </a:solidFill>
              </a:rPr>
              <a:t>Quiet Professionals</a:t>
            </a:r>
          </a:p>
        </p:txBody>
      </p:sp>
      <p:pic>
        <p:nvPicPr>
          <p:cNvPr id="5" name="Picture 4122" descr="16 SOW 2D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11188" y="2546350"/>
            <a:ext cx="2782887" cy="2579688"/>
          </a:xfrm>
          <a:prstGeom prst="rect">
            <a:avLst/>
          </a:prstGeom>
          <a:noFill/>
          <a:ln w="9525">
            <a:noFill/>
            <a:miter lim="800000"/>
            <a:headEnd/>
            <a:tailEnd/>
          </a:ln>
        </p:spPr>
      </p:pic>
      <p:sp>
        <p:nvSpPr>
          <p:cNvPr id="6" name="Text Box 4123"/>
          <p:cNvSpPr txBox="1">
            <a:spLocks noChangeArrowheads="1"/>
          </p:cNvSpPr>
          <p:nvPr userDrawn="1"/>
        </p:nvSpPr>
        <p:spPr bwMode="auto">
          <a:xfrm>
            <a:off x="4406900" y="2527300"/>
            <a:ext cx="4381500" cy="2043113"/>
          </a:xfrm>
          <a:prstGeom prst="rect">
            <a:avLst/>
          </a:prstGeom>
          <a:noFill/>
          <a:ln w="28575">
            <a:noFill/>
            <a:miter lim="800000"/>
            <a:headEnd/>
            <a:tailEnd/>
          </a:ln>
          <a:effectLst/>
        </p:spPr>
        <p:txBody>
          <a:bodyPr>
            <a:spAutoFit/>
          </a:bodyPr>
          <a:lstStyle/>
          <a:p>
            <a:pPr eaLnBrk="0" hangingPunct="0">
              <a:spcBef>
                <a:spcPct val="50000"/>
              </a:spcBef>
              <a:defRPr/>
            </a:pPr>
            <a:r>
              <a:rPr lang="en-US" sz="3200" dirty="0"/>
              <a:t>TITLE OF BRIEFING</a:t>
            </a:r>
          </a:p>
          <a:p>
            <a:pPr eaLnBrk="0" hangingPunct="0">
              <a:spcBef>
                <a:spcPct val="50000"/>
              </a:spcBef>
              <a:defRPr/>
            </a:pPr>
            <a:r>
              <a:rPr lang="en-US" sz="3200" dirty="0"/>
              <a:t>Briefer</a:t>
            </a:r>
          </a:p>
          <a:p>
            <a:pPr eaLnBrk="0" hangingPunct="0">
              <a:spcBef>
                <a:spcPct val="50000"/>
              </a:spcBef>
              <a:defRPr/>
            </a:pPr>
            <a:r>
              <a:rPr lang="en-US" sz="3200" dirty="0"/>
              <a:t>Date</a:t>
            </a:r>
          </a:p>
        </p:txBody>
      </p:sp>
      <p:sp>
        <p:nvSpPr>
          <p:cNvPr id="7" name="Text Box 4125"/>
          <p:cNvSpPr txBox="1">
            <a:spLocks noChangeArrowheads="1"/>
          </p:cNvSpPr>
          <p:nvPr userDrawn="1"/>
        </p:nvSpPr>
        <p:spPr bwMode="auto">
          <a:xfrm>
            <a:off x="6108700" y="5918200"/>
            <a:ext cx="2667000" cy="396875"/>
          </a:xfrm>
          <a:prstGeom prst="rect">
            <a:avLst/>
          </a:prstGeom>
          <a:noFill/>
          <a:ln w="28575">
            <a:noFill/>
            <a:miter lim="800000"/>
            <a:headEnd/>
            <a:tailEnd/>
          </a:ln>
          <a:effectLst/>
        </p:spPr>
        <p:txBody>
          <a:bodyPr>
            <a:spAutoFit/>
          </a:bodyPr>
          <a:lstStyle/>
          <a:p>
            <a:pPr algn="ctr" eaLnBrk="0" hangingPunct="0">
              <a:spcBef>
                <a:spcPct val="50000"/>
              </a:spcBef>
              <a:defRPr/>
            </a:pPr>
            <a:r>
              <a:rPr lang="en-US" dirty="0"/>
              <a:t>CLASSIFICATION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3F1B662B-B13C-4C32-8DB1-1B58774E109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2359686F-3B82-459D-BC08-31DE8BA4BA0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131763"/>
            <a:ext cx="2127250" cy="6116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25" y="131763"/>
            <a:ext cx="6234113" cy="6116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F8DFEE89-BBA1-4E97-A80A-39DD481E3F4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6225" y="131763"/>
            <a:ext cx="8513763" cy="6116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sldNum" sz="quarter" idx="10"/>
          </p:nvPr>
        </p:nvSpPr>
        <p:spPr>
          <a:ln/>
        </p:spPr>
        <p:txBody>
          <a:bodyPr/>
          <a:lstStyle>
            <a:lvl1pPr>
              <a:defRPr/>
            </a:lvl1pPr>
          </a:lstStyle>
          <a:p>
            <a:pPr>
              <a:defRPr/>
            </a:pPr>
            <a:fld id="{1C4ABD53-25CB-4044-A53C-170E2142960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57325" y="131763"/>
            <a:ext cx="7332663" cy="1011237"/>
          </a:xfrm>
        </p:spPr>
        <p:txBody>
          <a:bodyPr/>
          <a:lstStyle/>
          <a:p>
            <a:r>
              <a:rPr lang="en-US"/>
              <a:t>Click to edit Master title style</a:t>
            </a:r>
          </a:p>
        </p:txBody>
      </p:sp>
      <p:sp>
        <p:nvSpPr>
          <p:cNvPr id="3" name="Chart Placeholder 2"/>
          <p:cNvSpPr>
            <a:spLocks noGrp="1"/>
          </p:cNvSpPr>
          <p:nvPr>
            <p:ph type="chart" idx="1"/>
          </p:nvPr>
        </p:nvSpPr>
        <p:spPr>
          <a:xfrm>
            <a:off x="276225" y="1504950"/>
            <a:ext cx="8397875" cy="4743450"/>
          </a:xfrm>
        </p:spPr>
        <p:txBody>
          <a:bodyPr/>
          <a:lstStyle/>
          <a:p>
            <a:pPr lvl="0"/>
            <a:endParaRPr lang="en-US" noProof="0" dirty="0"/>
          </a:p>
        </p:txBody>
      </p:sp>
      <p:sp>
        <p:nvSpPr>
          <p:cNvPr id="4" name="Rectangle 2"/>
          <p:cNvSpPr>
            <a:spLocks noGrp="1" noChangeArrowheads="1"/>
          </p:cNvSpPr>
          <p:nvPr>
            <p:ph type="sldNum" sz="quarter" idx="10"/>
          </p:nvPr>
        </p:nvSpPr>
        <p:spPr>
          <a:ln/>
        </p:spPr>
        <p:txBody>
          <a:bodyPr/>
          <a:lstStyle>
            <a:lvl1pPr>
              <a:defRPr/>
            </a:lvl1pPr>
          </a:lstStyle>
          <a:p>
            <a:pPr>
              <a:defRPr/>
            </a:pPr>
            <a:fld id="{F238A1AB-EA9A-44C2-B6C7-1F0073B2963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5" name="Text Box 27"/>
          <p:cNvSpPr txBox="1">
            <a:spLocks noChangeArrowheads="1"/>
          </p:cNvSpPr>
          <p:nvPr/>
        </p:nvSpPr>
        <p:spPr bwMode="auto">
          <a:xfrm>
            <a:off x="461963" y="549275"/>
            <a:ext cx="8262937" cy="584200"/>
          </a:xfrm>
          <a:prstGeom prst="rect">
            <a:avLst/>
          </a:prstGeom>
          <a:noFill/>
          <a:ln w="9525">
            <a:noFill/>
            <a:miter lim="800000"/>
            <a:headEnd/>
            <a:tailEnd/>
          </a:ln>
          <a:effectLst/>
        </p:spPr>
        <p:txBody>
          <a:bodyPr lIns="91413" tIns="45705" rIns="91413" bIns="45705">
            <a:spAutoFit/>
          </a:bodyPr>
          <a:lstStyle/>
          <a:p>
            <a:pPr algn="ctr">
              <a:defRPr/>
            </a:pPr>
            <a:r>
              <a:rPr lang="en-US" sz="3200" i="1" dirty="0">
                <a:solidFill>
                  <a:srgbClr val="000000"/>
                </a:solidFill>
              </a:rPr>
              <a:t>Air Force Services Activity</a:t>
            </a:r>
          </a:p>
        </p:txBody>
      </p:sp>
      <p:sp>
        <p:nvSpPr>
          <p:cNvPr id="6" name="Line 2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33802" name="Rectangle 10"/>
          <p:cNvSpPr>
            <a:spLocks noGrp="1" noChangeArrowheads="1"/>
          </p:cNvSpPr>
          <p:nvPr>
            <p:ph type="subTitle" idx="1"/>
          </p:nvPr>
        </p:nvSpPr>
        <p:spPr>
          <a:xfrm>
            <a:off x="3981452" y="4724400"/>
            <a:ext cx="4476750" cy="1371600"/>
          </a:xfrm>
        </p:spPr>
        <p:txBody>
          <a:bodyPr/>
          <a:lstStyle>
            <a:lvl1pPr marL="0" indent="0" algn="r">
              <a:buFont typeface="Wingdings" pitchFamily="2" charset="2"/>
              <a:buNone/>
              <a:defRPr/>
            </a:lvl1pPr>
          </a:lstStyle>
          <a:p>
            <a:r>
              <a:rPr lang="en-US"/>
              <a:t>Briefer’s Name</a:t>
            </a:r>
          </a:p>
          <a:p>
            <a:r>
              <a:rPr lang="en-US"/>
              <a:t>Office Symbol</a:t>
            </a:r>
          </a:p>
        </p:txBody>
      </p:sp>
      <p:sp>
        <p:nvSpPr>
          <p:cNvPr id="33805" name="Rectangle 13"/>
          <p:cNvSpPr>
            <a:spLocks noGrp="1" noChangeArrowheads="1"/>
          </p:cNvSpPr>
          <p:nvPr>
            <p:ph type="ctrTitle"/>
          </p:nvPr>
        </p:nvSpPr>
        <p:spPr>
          <a:xfrm>
            <a:off x="3835400" y="1847850"/>
            <a:ext cx="4451350" cy="2247900"/>
          </a:xfrm>
        </p:spPr>
        <p:txBody>
          <a:bodyPr/>
          <a:lstStyle>
            <a:lvl1pPr>
              <a:defRPr sz="4400"/>
            </a:lvl1pPr>
          </a:lstStyle>
          <a:p>
            <a:r>
              <a:rPr lang="en-US"/>
              <a:t>Topic Title Goes Here</a:t>
            </a:r>
          </a:p>
        </p:txBody>
      </p:sp>
      <p:pic>
        <p:nvPicPr>
          <p:cNvPr id="9" name="Picture 2" descr="\\52mpls-fs-112\AFSVA_Org\CC\CCX\AFSVA Seal Jan 15\Heraldry Sketch Jul 15\afsva-sketch (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6699" y="3733800"/>
            <a:ext cx="1673159" cy="16520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783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1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6"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2"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52mpls-fs-112\AFSVA_Org\CC\CCX\AFSVA Seal Jan 15\Heraldry Sketch Jul 15\afsva-sketch (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76200" y="6457890"/>
            <a:ext cx="8839200" cy="369332"/>
          </a:xfrm>
          <a:prstGeom prst="rect">
            <a:avLst/>
          </a:prstGeom>
        </p:spPr>
        <p:txBody>
          <a:bodyPr wrap="square">
            <a:spAutoFit/>
          </a:bodyPr>
          <a:lstStyle/>
          <a:p>
            <a:pPr algn="ctr"/>
            <a:r>
              <a:rPr lang="en-US" sz="1800" b="0" i="1" dirty="0">
                <a:solidFill>
                  <a:srgbClr val="002060"/>
                </a:solidFill>
                <a:effectLst>
                  <a:outerShdw blurRad="38100" dist="38100" dir="2700000" algn="tl">
                    <a:srgbClr val="000000">
                      <a:alpha val="43137"/>
                    </a:srgbClr>
                  </a:outerShdw>
                </a:effectLst>
              </a:rPr>
              <a:t>Building and Sustaining Ready and Resilient Airmen and Families </a:t>
            </a:r>
          </a:p>
        </p:txBody>
      </p:sp>
    </p:spTree>
    <p:extLst>
      <p:ext uri="{BB962C8B-B14F-4D97-AF65-F5344CB8AC3E}">
        <p14:creationId xmlns:p14="http://schemas.microsoft.com/office/powerpoint/2010/main" val="3677770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59" indent="0">
              <a:buNone/>
              <a:defRPr sz="1800"/>
            </a:lvl2pPr>
            <a:lvl3pPr marL="914118" indent="0">
              <a:buNone/>
              <a:defRPr sz="1600"/>
            </a:lvl3pPr>
            <a:lvl4pPr marL="1371176" indent="0">
              <a:buNone/>
              <a:defRPr sz="1400"/>
            </a:lvl4pPr>
            <a:lvl5pPr marL="1828234" indent="0">
              <a:buNone/>
              <a:defRPr sz="1400"/>
            </a:lvl5pPr>
            <a:lvl6pPr marL="2285294" indent="0">
              <a:buNone/>
              <a:defRPr sz="1400"/>
            </a:lvl6pPr>
            <a:lvl7pPr marL="2742352" indent="0">
              <a:buNone/>
              <a:defRPr sz="1400"/>
            </a:lvl7pPr>
            <a:lvl8pPr marL="3199410" indent="0">
              <a:buNone/>
              <a:defRPr sz="1400"/>
            </a:lvl8pPr>
            <a:lvl9pPr marL="3656469" indent="0">
              <a:buNone/>
              <a:defRPr sz="1400"/>
            </a:lvl9pPr>
          </a:lstStyle>
          <a:p>
            <a:pPr lvl="0"/>
            <a:r>
              <a:rPr lang="en-US"/>
              <a:t>Click to edit Master text styles</a:t>
            </a:r>
          </a:p>
        </p:txBody>
      </p:sp>
    </p:spTree>
    <p:extLst>
      <p:ext uri="{BB962C8B-B14F-4D97-AF65-F5344CB8AC3E}">
        <p14:creationId xmlns:p14="http://schemas.microsoft.com/office/powerpoint/2010/main" val="1710893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7"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3" name="Content Placeholder 2"/>
          <p:cNvSpPr>
            <a:spLocks noGrp="1"/>
          </p:cNvSpPr>
          <p:nvPr>
            <p:ph sz="half" idx="1"/>
          </p:nvPr>
        </p:nvSpPr>
        <p:spPr>
          <a:xfrm>
            <a:off x="495300" y="1498601"/>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91" y="1498601"/>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52mpls-fs-112\AFSVA_Org\CC\CCX\AFSVA Seal Jan 15\Heraldry Sketch Jul 15\afsva-sketch (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76200" y="6457890"/>
            <a:ext cx="8839200" cy="369332"/>
          </a:xfrm>
          <a:prstGeom prst="rect">
            <a:avLst/>
          </a:prstGeom>
        </p:spPr>
        <p:txBody>
          <a:bodyPr wrap="square">
            <a:spAutoFit/>
          </a:bodyPr>
          <a:lstStyle/>
          <a:p>
            <a:pPr algn="ctr"/>
            <a:r>
              <a:rPr lang="en-US" sz="1800" b="0" i="1" dirty="0">
                <a:solidFill>
                  <a:srgbClr val="002060"/>
                </a:solidFill>
                <a:effectLst>
                  <a:outerShdw blurRad="38100" dist="38100" dir="2700000" algn="tl">
                    <a:srgbClr val="000000">
                      <a:alpha val="43137"/>
                    </a:srgbClr>
                  </a:outerShdw>
                </a:effectLst>
              </a:rPr>
              <a:t>Building and Sustaining Ready and Resilient Airmen and Families </a:t>
            </a:r>
          </a:p>
        </p:txBody>
      </p:sp>
      <p:sp>
        <p:nvSpPr>
          <p:cNvPr id="9"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107847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059" indent="0">
              <a:buNone/>
              <a:defRPr sz="2000" b="1"/>
            </a:lvl2pPr>
            <a:lvl3pPr marL="914118" indent="0">
              <a:buNone/>
              <a:defRPr sz="1800" b="1"/>
            </a:lvl3pPr>
            <a:lvl4pPr marL="1371176" indent="0">
              <a:buNone/>
              <a:defRPr sz="1600" b="1"/>
            </a:lvl4pPr>
            <a:lvl5pPr marL="1828234" indent="0">
              <a:buNone/>
              <a:defRPr sz="1600" b="1"/>
            </a:lvl5pPr>
            <a:lvl6pPr marL="2285294" indent="0">
              <a:buNone/>
              <a:defRPr sz="1600" b="1"/>
            </a:lvl6pPr>
            <a:lvl7pPr marL="2742352" indent="0">
              <a:buNone/>
              <a:defRPr sz="1600" b="1"/>
            </a:lvl7pPr>
            <a:lvl8pPr marL="3199410" indent="0">
              <a:buNone/>
              <a:defRPr sz="1600" b="1"/>
            </a:lvl8pPr>
            <a:lvl9pPr marL="36564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7059" indent="0">
              <a:buNone/>
              <a:defRPr sz="2000" b="1"/>
            </a:lvl2pPr>
            <a:lvl3pPr marL="914118" indent="0">
              <a:buNone/>
              <a:defRPr sz="1800" b="1"/>
            </a:lvl3pPr>
            <a:lvl4pPr marL="1371176" indent="0">
              <a:buNone/>
              <a:defRPr sz="1600" b="1"/>
            </a:lvl4pPr>
            <a:lvl5pPr marL="1828234" indent="0">
              <a:buNone/>
              <a:defRPr sz="1600" b="1"/>
            </a:lvl5pPr>
            <a:lvl6pPr marL="2285294" indent="0">
              <a:buNone/>
              <a:defRPr sz="1600" b="1"/>
            </a:lvl6pPr>
            <a:lvl7pPr marL="2742352" indent="0">
              <a:buNone/>
              <a:defRPr sz="1600" b="1"/>
            </a:lvl7pPr>
            <a:lvl8pPr marL="3199410" indent="0">
              <a:buNone/>
              <a:defRPr sz="1600" b="1"/>
            </a:lvl8pPr>
            <a:lvl9pPr marL="36564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641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sldNum" sz="quarter" idx="10"/>
          </p:nvPr>
        </p:nvSpPr>
        <p:spPr>
          <a:ln/>
        </p:spPr>
        <p:txBody>
          <a:bodyPr/>
          <a:lstStyle>
            <a:lvl1pPr>
              <a:defRPr/>
            </a:lvl1pPr>
          </a:lstStyle>
          <a:p>
            <a:pPr>
              <a:defRPr/>
            </a:pPr>
            <a:fld id="{24CCDE74-B753-49AA-8A92-08B90090BE6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2815268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465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059" indent="0">
              <a:buNone/>
              <a:defRPr sz="1200"/>
            </a:lvl2pPr>
            <a:lvl3pPr marL="914118" indent="0">
              <a:buNone/>
              <a:defRPr sz="1000"/>
            </a:lvl3pPr>
            <a:lvl4pPr marL="1371176" indent="0">
              <a:buNone/>
              <a:defRPr sz="900"/>
            </a:lvl4pPr>
            <a:lvl5pPr marL="1828234" indent="0">
              <a:buNone/>
              <a:defRPr sz="900"/>
            </a:lvl5pPr>
            <a:lvl6pPr marL="2285294" indent="0">
              <a:buNone/>
              <a:defRPr sz="900"/>
            </a:lvl6pPr>
            <a:lvl7pPr marL="2742352" indent="0">
              <a:buNone/>
              <a:defRPr sz="900"/>
            </a:lvl7pPr>
            <a:lvl8pPr marL="3199410" indent="0">
              <a:buNone/>
              <a:defRPr sz="900"/>
            </a:lvl8pPr>
            <a:lvl9pPr marL="3656469" indent="0">
              <a:buNone/>
              <a:defRPr sz="900"/>
            </a:lvl9pPr>
          </a:lstStyle>
          <a:p>
            <a:pPr lvl="0"/>
            <a:r>
              <a:rPr lang="en-US"/>
              <a:t>Click to edit Master text styles</a:t>
            </a:r>
          </a:p>
        </p:txBody>
      </p:sp>
    </p:spTree>
    <p:extLst>
      <p:ext uri="{BB962C8B-B14F-4D97-AF65-F5344CB8AC3E}">
        <p14:creationId xmlns:p14="http://schemas.microsoft.com/office/powerpoint/2010/main" val="2412351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76" indent="0">
              <a:buNone/>
              <a:defRPr sz="2000"/>
            </a:lvl4pPr>
            <a:lvl5pPr marL="1828234" indent="0">
              <a:buNone/>
              <a:defRPr sz="2000"/>
            </a:lvl5pPr>
            <a:lvl6pPr marL="2285294" indent="0">
              <a:buNone/>
              <a:defRPr sz="2000"/>
            </a:lvl6pPr>
            <a:lvl7pPr marL="2742352" indent="0">
              <a:buNone/>
              <a:defRPr sz="2000"/>
            </a:lvl7pPr>
            <a:lvl8pPr marL="3199410" indent="0">
              <a:buNone/>
              <a:defRPr sz="2000"/>
            </a:lvl8pPr>
            <a:lvl9pPr marL="36564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76" indent="0">
              <a:buNone/>
              <a:defRPr sz="900"/>
            </a:lvl4pPr>
            <a:lvl5pPr marL="1828234" indent="0">
              <a:buNone/>
              <a:defRPr sz="900"/>
            </a:lvl5pPr>
            <a:lvl6pPr marL="2285294" indent="0">
              <a:buNone/>
              <a:defRPr sz="900"/>
            </a:lvl6pPr>
            <a:lvl7pPr marL="2742352" indent="0">
              <a:buNone/>
              <a:defRPr sz="900"/>
            </a:lvl7pPr>
            <a:lvl8pPr marL="3199410" indent="0">
              <a:buNone/>
              <a:defRPr sz="900"/>
            </a:lvl8pPr>
            <a:lvl9pPr marL="3656469" indent="0">
              <a:buNone/>
              <a:defRPr sz="900"/>
            </a:lvl9pPr>
          </a:lstStyle>
          <a:p>
            <a:pPr lvl="0"/>
            <a:r>
              <a:rPr lang="en-US"/>
              <a:t>Click to edit Master text styles</a:t>
            </a:r>
          </a:p>
        </p:txBody>
      </p:sp>
    </p:spTree>
    <p:extLst>
      <p:ext uri="{BB962C8B-B14F-4D97-AF65-F5344CB8AC3E}">
        <p14:creationId xmlns:p14="http://schemas.microsoft.com/office/powerpoint/2010/main" val="3149912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3" y="76203"/>
            <a:ext cx="8197850" cy="5746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394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a:t>Click to edit Master text styles</a:t>
            </a:r>
          </a:p>
        </p:txBody>
      </p:sp>
      <p:sp>
        <p:nvSpPr>
          <p:cNvPr id="9"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a:t>Click to edit Master text styles</a:t>
            </a:r>
          </a:p>
        </p:txBody>
      </p:sp>
      <p:sp>
        <p:nvSpPr>
          <p:cNvPr id="11"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en-US" dirty="0"/>
              <a:t>Drag picture to placeholder or click icon to add</a:t>
            </a:r>
          </a:p>
        </p:txBody>
      </p:sp>
      <p:sp>
        <p:nvSpPr>
          <p:cNvPr id="6"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38669328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63675" y="76200"/>
            <a:ext cx="7196138" cy="914400"/>
          </a:xfrm>
        </p:spPr>
        <p:txBody>
          <a:bodyPr/>
          <a:lstStyle/>
          <a:p>
            <a:r>
              <a:rPr lang="en-US"/>
              <a:t>Click to edit Master title style</a:t>
            </a:r>
          </a:p>
        </p:txBody>
      </p:sp>
      <p:sp>
        <p:nvSpPr>
          <p:cNvPr id="3" name="Chart Placeholder 2"/>
          <p:cNvSpPr>
            <a:spLocks noGrp="1"/>
          </p:cNvSpPr>
          <p:nvPr>
            <p:ph type="chart" idx="1"/>
          </p:nvPr>
        </p:nvSpPr>
        <p:spPr>
          <a:xfrm>
            <a:off x="381000" y="1216025"/>
            <a:ext cx="8534400" cy="3587750"/>
          </a:xfrm>
        </p:spPr>
        <p:txBody>
          <a:bodyPr/>
          <a:lstStyle/>
          <a:p>
            <a:pPr lvl="0"/>
            <a:endParaRPr lang="en-US" noProof="0" dirty="0"/>
          </a:p>
        </p:txBody>
      </p:sp>
      <p:sp>
        <p:nvSpPr>
          <p:cNvPr id="4" name="Rectangle 4"/>
          <p:cNvSpPr>
            <a:spLocks noGrp="1" noChangeArrowheads="1"/>
          </p:cNvSpPr>
          <p:nvPr>
            <p:ph type="sldNum" sz="quarter" idx="10"/>
          </p:nvPr>
        </p:nvSpPr>
        <p:spPr>
          <a:xfrm>
            <a:off x="7010400" y="6519863"/>
            <a:ext cx="2133600" cy="476250"/>
          </a:xfrm>
          <a:prstGeom prst="rect">
            <a:avLst/>
          </a:prstGeom>
          <a:ln/>
        </p:spPr>
        <p:txBody>
          <a:bodyPr/>
          <a:lstStyle>
            <a:lvl1pPr>
              <a:defRPr/>
            </a:lvl1pPr>
          </a:lstStyle>
          <a:p>
            <a:pPr>
              <a:defRPr/>
            </a:pPr>
            <a:fld id="{C81BE257-873D-4E3C-A9AA-06A75F463AE7}" type="slidenum">
              <a:rPr lang="en-US" sz="1800" b="0">
                <a:solidFill>
                  <a:srgbClr val="000000"/>
                </a:solidFill>
              </a:rPr>
              <a:pPr>
                <a:defRPr/>
              </a:pPr>
              <a:t>‹#›</a:t>
            </a:fld>
            <a:endParaRPr lang="en-US" sz="1800" b="0" dirty="0">
              <a:solidFill>
                <a:srgbClr val="000000"/>
              </a:solidFill>
            </a:endParaRPr>
          </a:p>
        </p:txBody>
      </p:sp>
    </p:spTree>
    <p:extLst>
      <p:ext uri="{BB962C8B-B14F-4D97-AF65-F5344CB8AC3E}">
        <p14:creationId xmlns:p14="http://schemas.microsoft.com/office/powerpoint/2010/main" val="3387166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1"/>
            <a:ext cx="7086600" cy="1143000"/>
          </a:xfrm>
        </p:spPr>
        <p:txBody>
          <a:bodyPr/>
          <a:lstStyle/>
          <a:p>
            <a:r>
              <a:rPr lang="en-US"/>
              <a:t>Click to edit Master title style</a:t>
            </a:r>
          </a:p>
        </p:txBody>
      </p:sp>
      <p:sp>
        <p:nvSpPr>
          <p:cNvPr id="3" name="Content Placeholder 2"/>
          <p:cNvSpPr>
            <a:spLocks noGrp="1"/>
          </p:cNvSpPr>
          <p:nvPr>
            <p:ph sz="half" idx="1"/>
          </p:nvPr>
        </p:nvSpPr>
        <p:spPr>
          <a:xfrm>
            <a:off x="266700" y="1368426"/>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08489" y="1368425"/>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408489" y="3606801"/>
            <a:ext cx="3989387"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7"/>
          <p:cNvSpPr>
            <a:spLocks noGrp="1"/>
          </p:cNvSpPr>
          <p:nvPr>
            <p:ph type="sldNum" sz="quarter" idx="10"/>
          </p:nvPr>
        </p:nvSpPr>
        <p:spPr>
          <a:xfrm>
            <a:off x="6553200" y="6356351"/>
            <a:ext cx="2133600" cy="365125"/>
          </a:xfrm>
          <a:prstGeom prst="rect">
            <a:avLst/>
          </a:prstGeom>
        </p:spPr>
        <p:txBody>
          <a:bodyPr lIns="91431" tIns="45715" rIns="91431" bIns="45715"/>
          <a:lstStyle>
            <a:lvl1pPr>
              <a:defRPr/>
            </a:lvl1pPr>
          </a:lstStyle>
          <a:p>
            <a:pPr>
              <a:defRPr/>
            </a:pPr>
            <a:fld id="{4EB37B9D-A4EC-4EAA-9EDB-8BBA81CB8010}" type="slidenum">
              <a:rPr lang="en-US" sz="1800" b="0">
                <a:solidFill>
                  <a:srgbClr val="000000"/>
                </a:solidFill>
              </a:rPr>
              <a:pPr>
                <a:defRPr/>
              </a:pPr>
              <a:t>‹#›</a:t>
            </a:fld>
            <a:endParaRPr lang="en-US" sz="1800" b="0" dirty="0">
              <a:solidFill>
                <a:srgbClr val="000000"/>
              </a:solidFill>
            </a:endParaRPr>
          </a:p>
        </p:txBody>
      </p:sp>
    </p:spTree>
    <p:extLst>
      <p:ext uri="{BB962C8B-B14F-4D97-AF65-F5344CB8AC3E}">
        <p14:creationId xmlns:p14="http://schemas.microsoft.com/office/powerpoint/2010/main" val="888000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5" name="Text Box 27"/>
          <p:cNvSpPr txBox="1">
            <a:spLocks noChangeArrowheads="1"/>
          </p:cNvSpPr>
          <p:nvPr/>
        </p:nvSpPr>
        <p:spPr bwMode="auto">
          <a:xfrm>
            <a:off x="461963" y="549275"/>
            <a:ext cx="8262937" cy="584200"/>
          </a:xfrm>
          <a:prstGeom prst="rect">
            <a:avLst/>
          </a:prstGeom>
          <a:noFill/>
          <a:ln w="9525">
            <a:noFill/>
            <a:miter lim="800000"/>
            <a:headEnd/>
            <a:tailEnd/>
          </a:ln>
          <a:effectLst/>
        </p:spPr>
        <p:txBody>
          <a:bodyPr lIns="91413" tIns="45705" rIns="91413" bIns="45705">
            <a:spAutoFit/>
          </a:bodyPr>
          <a:lstStyle/>
          <a:p>
            <a:pPr algn="ctr">
              <a:defRPr/>
            </a:pPr>
            <a:r>
              <a:rPr lang="en-US" sz="3200" i="1" dirty="0">
                <a:solidFill>
                  <a:srgbClr val="000000"/>
                </a:solidFill>
              </a:rPr>
              <a:t>Air Force Services Activity</a:t>
            </a:r>
          </a:p>
        </p:txBody>
      </p:sp>
      <p:sp>
        <p:nvSpPr>
          <p:cNvPr id="6" name="Line 2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33802" name="Rectangle 10"/>
          <p:cNvSpPr>
            <a:spLocks noGrp="1" noChangeArrowheads="1"/>
          </p:cNvSpPr>
          <p:nvPr>
            <p:ph type="subTitle" idx="1"/>
          </p:nvPr>
        </p:nvSpPr>
        <p:spPr>
          <a:xfrm>
            <a:off x="3981452" y="4724400"/>
            <a:ext cx="4476750" cy="1371600"/>
          </a:xfrm>
        </p:spPr>
        <p:txBody>
          <a:bodyPr/>
          <a:lstStyle>
            <a:lvl1pPr marL="0" indent="0" algn="r">
              <a:buFont typeface="Wingdings" pitchFamily="2" charset="2"/>
              <a:buNone/>
              <a:defRPr/>
            </a:lvl1pPr>
          </a:lstStyle>
          <a:p>
            <a:r>
              <a:rPr lang="en-US"/>
              <a:t>Briefer’s Name</a:t>
            </a:r>
          </a:p>
          <a:p>
            <a:r>
              <a:rPr lang="en-US"/>
              <a:t>Office Symbol</a:t>
            </a:r>
          </a:p>
        </p:txBody>
      </p:sp>
      <p:sp>
        <p:nvSpPr>
          <p:cNvPr id="33805" name="Rectangle 13"/>
          <p:cNvSpPr>
            <a:spLocks noGrp="1" noChangeArrowheads="1"/>
          </p:cNvSpPr>
          <p:nvPr>
            <p:ph type="ctrTitle"/>
          </p:nvPr>
        </p:nvSpPr>
        <p:spPr>
          <a:xfrm>
            <a:off x="3835400" y="1847850"/>
            <a:ext cx="4451350" cy="2247900"/>
          </a:xfrm>
        </p:spPr>
        <p:txBody>
          <a:bodyPr/>
          <a:lstStyle>
            <a:lvl1pPr>
              <a:defRPr sz="4400"/>
            </a:lvl1pPr>
          </a:lstStyle>
          <a:p>
            <a:r>
              <a:rPr lang="en-US"/>
              <a:t>Topic Title Goes Here</a:t>
            </a:r>
          </a:p>
        </p:txBody>
      </p:sp>
      <p:pic>
        <p:nvPicPr>
          <p:cNvPr id="9" name="Picture 2" descr="\\52mpls-fs-112\AFSVA_Org\CC\CCX\AFSVA Seal Jan 15\Heraldry Sketch Jul 15\afsva-sketch (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6699" y="3733800"/>
            <a:ext cx="1673159" cy="16520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812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1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6"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2"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52mpls-fs-112\AFSVA_Org\CC\CCX\AFSVA Seal Jan 15\Heraldry Sketch Jul 15\afsva-sketch (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76200" y="6457890"/>
            <a:ext cx="8839200" cy="369332"/>
          </a:xfrm>
          <a:prstGeom prst="rect">
            <a:avLst/>
          </a:prstGeom>
        </p:spPr>
        <p:txBody>
          <a:bodyPr wrap="square">
            <a:spAutoFit/>
          </a:bodyPr>
          <a:lstStyle/>
          <a:p>
            <a:pPr algn="ctr"/>
            <a:r>
              <a:rPr lang="en-US" sz="1800" b="0" i="1" dirty="0">
                <a:solidFill>
                  <a:srgbClr val="002060"/>
                </a:solidFill>
                <a:effectLst>
                  <a:outerShdw blurRad="38100" dist="38100" dir="2700000" algn="tl">
                    <a:srgbClr val="000000">
                      <a:alpha val="43137"/>
                    </a:srgbClr>
                  </a:outerShdw>
                </a:effectLst>
              </a:rPr>
              <a:t>Building and Sustaining Ready and Resilient Airmen and Families </a:t>
            </a:r>
          </a:p>
        </p:txBody>
      </p:sp>
    </p:spTree>
    <p:extLst>
      <p:ext uri="{BB962C8B-B14F-4D97-AF65-F5344CB8AC3E}">
        <p14:creationId xmlns:p14="http://schemas.microsoft.com/office/powerpoint/2010/main" val="105645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A45AE7D9-FCBC-4825-8C80-0722D33A0698}" type="slidenum">
              <a:rPr lang="en-US" smtClean="0"/>
              <a:pPr>
                <a:defRPr/>
              </a:pPr>
              <a:t>‹#›</a:t>
            </a:fld>
            <a:endParaRPr lang="en-US" dirty="0"/>
          </a:p>
        </p:txBody>
      </p:sp>
    </p:spTree>
    <p:extLst>
      <p:ext uri="{BB962C8B-B14F-4D97-AF65-F5344CB8AC3E}">
        <p14:creationId xmlns:p14="http://schemas.microsoft.com/office/powerpoint/2010/main" val="1695679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59" indent="0">
              <a:buNone/>
              <a:defRPr sz="1800"/>
            </a:lvl2pPr>
            <a:lvl3pPr marL="914118" indent="0">
              <a:buNone/>
              <a:defRPr sz="1600"/>
            </a:lvl3pPr>
            <a:lvl4pPr marL="1371176" indent="0">
              <a:buNone/>
              <a:defRPr sz="1400"/>
            </a:lvl4pPr>
            <a:lvl5pPr marL="1828234" indent="0">
              <a:buNone/>
              <a:defRPr sz="1400"/>
            </a:lvl5pPr>
            <a:lvl6pPr marL="2285294" indent="0">
              <a:buNone/>
              <a:defRPr sz="1400"/>
            </a:lvl6pPr>
            <a:lvl7pPr marL="2742352" indent="0">
              <a:buNone/>
              <a:defRPr sz="1400"/>
            </a:lvl7pPr>
            <a:lvl8pPr marL="3199410" indent="0">
              <a:buNone/>
              <a:defRPr sz="1400"/>
            </a:lvl8pPr>
            <a:lvl9pPr marL="3656469" indent="0">
              <a:buNone/>
              <a:defRPr sz="1400"/>
            </a:lvl9pPr>
          </a:lstStyle>
          <a:p>
            <a:pPr lvl="0"/>
            <a:r>
              <a:rPr lang="en-US"/>
              <a:t>Click to edit Master text styles</a:t>
            </a:r>
          </a:p>
        </p:txBody>
      </p:sp>
    </p:spTree>
    <p:extLst>
      <p:ext uri="{BB962C8B-B14F-4D97-AF65-F5344CB8AC3E}">
        <p14:creationId xmlns:p14="http://schemas.microsoft.com/office/powerpoint/2010/main" val="3494710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7"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3" name="Content Placeholder 2"/>
          <p:cNvSpPr>
            <a:spLocks noGrp="1"/>
          </p:cNvSpPr>
          <p:nvPr>
            <p:ph sz="half" idx="1"/>
          </p:nvPr>
        </p:nvSpPr>
        <p:spPr>
          <a:xfrm>
            <a:off x="495300" y="1498601"/>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91" y="1498601"/>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52mpls-fs-112\AFSVA_Org\CC\CCX\AFSVA Seal Jan 15\Heraldry Sketch Jul 15\afsva-sketch (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76200" y="6457890"/>
            <a:ext cx="8839200" cy="369332"/>
          </a:xfrm>
          <a:prstGeom prst="rect">
            <a:avLst/>
          </a:prstGeom>
        </p:spPr>
        <p:txBody>
          <a:bodyPr wrap="square">
            <a:spAutoFit/>
          </a:bodyPr>
          <a:lstStyle/>
          <a:p>
            <a:pPr algn="ctr"/>
            <a:r>
              <a:rPr lang="en-US" sz="1800" b="0" i="1" dirty="0">
                <a:solidFill>
                  <a:srgbClr val="002060"/>
                </a:solidFill>
                <a:effectLst>
                  <a:outerShdw blurRad="38100" dist="38100" dir="2700000" algn="tl">
                    <a:srgbClr val="000000">
                      <a:alpha val="43137"/>
                    </a:srgbClr>
                  </a:outerShdw>
                </a:effectLst>
              </a:rPr>
              <a:t>Building and Sustaining Ready and Resilient Airmen and Families </a:t>
            </a:r>
          </a:p>
        </p:txBody>
      </p:sp>
      <p:sp>
        <p:nvSpPr>
          <p:cNvPr id="9"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1943029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059" indent="0">
              <a:buNone/>
              <a:defRPr sz="2000" b="1"/>
            </a:lvl2pPr>
            <a:lvl3pPr marL="914118" indent="0">
              <a:buNone/>
              <a:defRPr sz="1800" b="1"/>
            </a:lvl3pPr>
            <a:lvl4pPr marL="1371176" indent="0">
              <a:buNone/>
              <a:defRPr sz="1600" b="1"/>
            </a:lvl4pPr>
            <a:lvl5pPr marL="1828234" indent="0">
              <a:buNone/>
              <a:defRPr sz="1600" b="1"/>
            </a:lvl5pPr>
            <a:lvl6pPr marL="2285294" indent="0">
              <a:buNone/>
              <a:defRPr sz="1600" b="1"/>
            </a:lvl6pPr>
            <a:lvl7pPr marL="2742352" indent="0">
              <a:buNone/>
              <a:defRPr sz="1600" b="1"/>
            </a:lvl7pPr>
            <a:lvl8pPr marL="3199410" indent="0">
              <a:buNone/>
              <a:defRPr sz="1600" b="1"/>
            </a:lvl8pPr>
            <a:lvl9pPr marL="36564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7059" indent="0">
              <a:buNone/>
              <a:defRPr sz="2000" b="1"/>
            </a:lvl2pPr>
            <a:lvl3pPr marL="914118" indent="0">
              <a:buNone/>
              <a:defRPr sz="1800" b="1"/>
            </a:lvl3pPr>
            <a:lvl4pPr marL="1371176" indent="0">
              <a:buNone/>
              <a:defRPr sz="1600" b="1"/>
            </a:lvl4pPr>
            <a:lvl5pPr marL="1828234" indent="0">
              <a:buNone/>
              <a:defRPr sz="1600" b="1"/>
            </a:lvl5pPr>
            <a:lvl6pPr marL="2285294" indent="0">
              <a:buNone/>
              <a:defRPr sz="1600" b="1"/>
            </a:lvl6pPr>
            <a:lvl7pPr marL="2742352" indent="0">
              <a:buNone/>
              <a:defRPr sz="1600" b="1"/>
            </a:lvl7pPr>
            <a:lvl8pPr marL="3199410" indent="0">
              <a:buNone/>
              <a:defRPr sz="1600" b="1"/>
            </a:lvl8pPr>
            <a:lvl9pPr marL="36564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51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285251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799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059" indent="0">
              <a:buNone/>
              <a:defRPr sz="1200"/>
            </a:lvl2pPr>
            <a:lvl3pPr marL="914118" indent="0">
              <a:buNone/>
              <a:defRPr sz="1000"/>
            </a:lvl3pPr>
            <a:lvl4pPr marL="1371176" indent="0">
              <a:buNone/>
              <a:defRPr sz="900"/>
            </a:lvl4pPr>
            <a:lvl5pPr marL="1828234" indent="0">
              <a:buNone/>
              <a:defRPr sz="900"/>
            </a:lvl5pPr>
            <a:lvl6pPr marL="2285294" indent="0">
              <a:buNone/>
              <a:defRPr sz="900"/>
            </a:lvl6pPr>
            <a:lvl7pPr marL="2742352" indent="0">
              <a:buNone/>
              <a:defRPr sz="900"/>
            </a:lvl7pPr>
            <a:lvl8pPr marL="3199410" indent="0">
              <a:buNone/>
              <a:defRPr sz="900"/>
            </a:lvl8pPr>
            <a:lvl9pPr marL="3656469" indent="0">
              <a:buNone/>
              <a:defRPr sz="900"/>
            </a:lvl9pPr>
          </a:lstStyle>
          <a:p>
            <a:pPr lvl="0"/>
            <a:r>
              <a:rPr lang="en-US"/>
              <a:t>Click to edit Master text styles</a:t>
            </a:r>
          </a:p>
        </p:txBody>
      </p:sp>
    </p:spTree>
    <p:extLst>
      <p:ext uri="{BB962C8B-B14F-4D97-AF65-F5344CB8AC3E}">
        <p14:creationId xmlns:p14="http://schemas.microsoft.com/office/powerpoint/2010/main" val="5131998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76" indent="0">
              <a:buNone/>
              <a:defRPr sz="2000"/>
            </a:lvl4pPr>
            <a:lvl5pPr marL="1828234" indent="0">
              <a:buNone/>
              <a:defRPr sz="2000"/>
            </a:lvl5pPr>
            <a:lvl6pPr marL="2285294" indent="0">
              <a:buNone/>
              <a:defRPr sz="2000"/>
            </a:lvl6pPr>
            <a:lvl7pPr marL="2742352" indent="0">
              <a:buNone/>
              <a:defRPr sz="2000"/>
            </a:lvl7pPr>
            <a:lvl8pPr marL="3199410" indent="0">
              <a:buNone/>
              <a:defRPr sz="2000"/>
            </a:lvl8pPr>
            <a:lvl9pPr marL="36564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76" indent="0">
              <a:buNone/>
              <a:defRPr sz="900"/>
            </a:lvl4pPr>
            <a:lvl5pPr marL="1828234" indent="0">
              <a:buNone/>
              <a:defRPr sz="900"/>
            </a:lvl5pPr>
            <a:lvl6pPr marL="2285294" indent="0">
              <a:buNone/>
              <a:defRPr sz="900"/>
            </a:lvl6pPr>
            <a:lvl7pPr marL="2742352" indent="0">
              <a:buNone/>
              <a:defRPr sz="900"/>
            </a:lvl7pPr>
            <a:lvl8pPr marL="3199410" indent="0">
              <a:buNone/>
              <a:defRPr sz="900"/>
            </a:lvl8pPr>
            <a:lvl9pPr marL="3656469" indent="0">
              <a:buNone/>
              <a:defRPr sz="900"/>
            </a:lvl9pPr>
          </a:lstStyle>
          <a:p>
            <a:pPr lvl="0"/>
            <a:r>
              <a:rPr lang="en-US"/>
              <a:t>Click to edit Master text styles</a:t>
            </a:r>
          </a:p>
        </p:txBody>
      </p:sp>
    </p:spTree>
    <p:extLst>
      <p:ext uri="{BB962C8B-B14F-4D97-AF65-F5344CB8AC3E}">
        <p14:creationId xmlns:p14="http://schemas.microsoft.com/office/powerpoint/2010/main" val="4222812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3" y="76203"/>
            <a:ext cx="8197850" cy="5746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066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a:t>Click to edit Master text styles</a:t>
            </a:r>
          </a:p>
        </p:txBody>
      </p:sp>
      <p:sp>
        <p:nvSpPr>
          <p:cNvPr id="9"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a:t>Click to edit Master text styles</a:t>
            </a:r>
          </a:p>
        </p:txBody>
      </p:sp>
      <p:sp>
        <p:nvSpPr>
          <p:cNvPr id="11"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en-US" dirty="0"/>
              <a:t>Drag picture to placeholder or click icon to add</a:t>
            </a:r>
          </a:p>
        </p:txBody>
      </p:sp>
      <p:sp>
        <p:nvSpPr>
          <p:cNvPr id="6"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19210428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5" name="Text Box 27"/>
          <p:cNvSpPr txBox="1">
            <a:spLocks noChangeArrowheads="1"/>
          </p:cNvSpPr>
          <p:nvPr/>
        </p:nvSpPr>
        <p:spPr bwMode="auto">
          <a:xfrm>
            <a:off x="461963" y="549275"/>
            <a:ext cx="8262937" cy="584200"/>
          </a:xfrm>
          <a:prstGeom prst="rect">
            <a:avLst/>
          </a:prstGeom>
          <a:noFill/>
          <a:ln w="9525">
            <a:noFill/>
            <a:miter lim="800000"/>
            <a:headEnd/>
            <a:tailEnd/>
          </a:ln>
          <a:effectLst/>
        </p:spPr>
        <p:txBody>
          <a:bodyPr lIns="91413" tIns="45705" rIns="91413" bIns="45705">
            <a:spAutoFit/>
          </a:bodyPr>
          <a:lstStyle/>
          <a:p>
            <a:pPr algn="ctr">
              <a:defRPr/>
            </a:pPr>
            <a:r>
              <a:rPr lang="en-US" sz="3200" b="1" i="1" dirty="0">
                <a:solidFill>
                  <a:srgbClr val="000000"/>
                </a:solidFill>
                <a:latin typeface="Arial" charset="0"/>
              </a:rPr>
              <a:t>Air Force Services</a:t>
            </a:r>
            <a:r>
              <a:rPr lang="en-US" sz="3200" b="1" i="1" baseline="0" dirty="0">
                <a:solidFill>
                  <a:srgbClr val="000000"/>
                </a:solidFill>
                <a:latin typeface="Arial" charset="0"/>
              </a:rPr>
              <a:t> Activity</a:t>
            </a:r>
            <a:endParaRPr lang="en-US" sz="3200" b="1" i="1" dirty="0">
              <a:solidFill>
                <a:srgbClr val="000000"/>
              </a:solidFill>
              <a:latin typeface="Arial" charset="0"/>
            </a:endParaRPr>
          </a:p>
        </p:txBody>
      </p:sp>
      <p:sp>
        <p:nvSpPr>
          <p:cNvPr id="6" name="Line 2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33802" name="Rectangle 10"/>
          <p:cNvSpPr>
            <a:spLocks noGrp="1" noChangeArrowheads="1"/>
          </p:cNvSpPr>
          <p:nvPr>
            <p:ph type="subTitle" idx="1"/>
          </p:nvPr>
        </p:nvSpPr>
        <p:spPr>
          <a:xfrm>
            <a:off x="3981452" y="4724400"/>
            <a:ext cx="4476750" cy="1371600"/>
          </a:xfrm>
        </p:spPr>
        <p:txBody>
          <a:bodyPr/>
          <a:lstStyle>
            <a:lvl1pPr marL="0" indent="0" algn="r">
              <a:buFont typeface="Wingdings" pitchFamily="2" charset="2"/>
              <a:buNone/>
              <a:defRPr/>
            </a:lvl1pPr>
          </a:lstStyle>
          <a:p>
            <a:r>
              <a:rPr lang="en-US"/>
              <a:t>Briefer’s Name</a:t>
            </a:r>
          </a:p>
          <a:p>
            <a:r>
              <a:rPr lang="en-US"/>
              <a:t>Office Symbol</a:t>
            </a:r>
          </a:p>
        </p:txBody>
      </p:sp>
      <p:sp>
        <p:nvSpPr>
          <p:cNvPr id="33805" name="Rectangle 13"/>
          <p:cNvSpPr>
            <a:spLocks noGrp="1" noChangeArrowheads="1"/>
          </p:cNvSpPr>
          <p:nvPr>
            <p:ph type="ctrTitle"/>
          </p:nvPr>
        </p:nvSpPr>
        <p:spPr>
          <a:xfrm>
            <a:off x="3835400" y="1847850"/>
            <a:ext cx="4451350" cy="2247900"/>
          </a:xfrm>
        </p:spPr>
        <p:txBody>
          <a:bodyPr/>
          <a:lstStyle>
            <a:lvl1pPr>
              <a:defRPr sz="4400"/>
            </a:lvl1pPr>
          </a:lstStyle>
          <a:p>
            <a:r>
              <a:rPr lang="en-US"/>
              <a:t>Topic Title Goes Here</a:t>
            </a:r>
          </a:p>
        </p:txBody>
      </p:sp>
      <p:pic>
        <p:nvPicPr>
          <p:cNvPr id="9" name="Picture 2" descr="\\52mpls-fs-112\AFSVA_Org\CC\CCX\AFSVA Seal Jan 15\Heraldry Sketch Jul 15\afsva-sketch (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6699" y="3733800"/>
            <a:ext cx="1673159" cy="16520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3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7EA26666-AA57-40B2-B29A-BDA2739829D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1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6"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2"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52mpls-fs-112\AFSVA_Org\CC\CCX\AFSVA Seal Jan 15\Heraldry Sketch Jul 15\afsva-sketch (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a:stretch>
            <a:fillRect/>
          </a:stretch>
        </p:blipFill>
        <p:spPr>
          <a:xfrm>
            <a:off x="979176" y="6400800"/>
            <a:ext cx="7163421" cy="573074"/>
          </a:xfrm>
          <a:prstGeom prst="rect">
            <a:avLst/>
          </a:prstGeom>
        </p:spPr>
      </p:pic>
    </p:spTree>
    <p:extLst>
      <p:ext uri="{BB962C8B-B14F-4D97-AF65-F5344CB8AC3E}">
        <p14:creationId xmlns:p14="http://schemas.microsoft.com/office/powerpoint/2010/main" val="3290720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59" indent="0">
              <a:buNone/>
              <a:defRPr sz="1800"/>
            </a:lvl2pPr>
            <a:lvl3pPr marL="914118" indent="0">
              <a:buNone/>
              <a:defRPr sz="1600"/>
            </a:lvl3pPr>
            <a:lvl4pPr marL="1371176" indent="0">
              <a:buNone/>
              <a:defRPr sz="1400"/>
            </a:lvl4pPr>
            <a:lvl5pPr marL="1828234" indent="0">
              <a:buNone/>
              <a:defRPr sz="1400"/>
            </a:lvl5pPr>
            <a:lvl6pPr marL="2285294" indent="0">
              <a:buNone/>
              <a:defRPr sz="1400"/>
            </a:lvl6pPr>
            <a:lvl7pPr marL="2742352" indent="0">
              <a:buNone/>
              <a:defRPr sz="1400"/>
            </a:lvl7pPr>
            <a:lvl8pPr marL="3199410" indent="0">
              <a:buNone/>
              <a:defRPr sz="1400"/>
            </a:lvl8pPr>
            <a:lvl9pPr marL="3656469" indent="0">
              <a:buNone/>
              <a:defRPr sz="1400"/>
            </a:lvl9pPr>
          </a:lstStyle>
          <a:p>
            <a:pPr lvl="0"/>
            <a:r>
              <a:rPr lang="en-US"/>
              <a:t>Click to edit Master text styles</a:t>
            </a:r>
          </a:p>
        </p:txBody>
      </p:sp>
    </p:spTree>
    <p:extLst>
      <p:ext uri="{BB962C8B-B14F-4D97-AF65-F5344CB8AC3E}">
        <p14:creationId xmlns:p14="http://schemas.microsoft.com/office/powerpoint/2010/main" val="1926648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6" name="Line 1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7"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3" name="Content Placeholder 2"/>
          <p:cNvSpPr>
            <a:spLocks noGrp="1"/>
          </p:cNvSpPr>
          <p:nvPr>
            <p:ph sz="half" idx="1"/>
          </p:nvPr>
        </p:nvSpPr>
        <p:spPr>
          <a:xfrm>
            <a:off x="495300" y="1498601"/>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91" y="1498601"/>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2" descr="\\52mpls-fs-112\AFSVA_Org\CC\CCX\AFSVA Seal Jan 15\Heraldry Sketch Jul 15\afsva-sketch (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pic>
        <p:nvPicPr>
          <p:cNvPr id="11" name="Picture 10"/>
          <p:cNvPicPr>
            <a:picLocks noChangeAspect="1"/>
          </p:cNvPicPr>
          <p:nvPr userDrawn="1"/>
        </p:nvPicPr>
        <p:blipFill>
          <a:blip r:embed="rId3"/>
          <a:stretch>
            <a:fillRect/>
          </a:stretch>
        </p:blipFill>
        <p:spPr>
          <a:xfrm>
            <a:off x="979176" y="6400800"/>
            <a:ext cx="7163421" cy="573074"/>
          </a:xfrm>
          <a:prstGeom prst="rect">
            <a:avLst/>
          </a:prstGeom>
        </p:spPr>
      </p:pic>
    </p:spTree>
    <p:extLst>
      <p:ext uri="{BB962C8B-B14F-4D97-AF65-F5344CB8AC3E}">
        <p14:creationId xmlns:p14="http://schemas.microsoft.com/office/powerpoint/2010/main" val="332075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059" indent="0">
              <a:buNone/>
              <a:defRPr sz="2000" b="1"/>
            </a:lvl2pPr>
            <a:lvl3pPr marL="914118" indent="0">
              <a:buNone/>
              <a:defRPr sz="1800" b="1"/>
            </a:lvl3pPr>
            <a:lvl4pPr marL="1371176" indent="0">
              <a:buNone/>
              <a:defRPr sz="1600" b="1"/>
            </a:lvl4pPr>
            <a:lvl5pPr marL="1828234" indent="0">
              <a:buNone/>
              <a:defRPr sz="1600" b="1"/>
            </a:lvl5pPr>
            <a:lvl6pPr marL="2285294" indent="0">
              <a:buNone/>
              <a:defRPr sz="1600" b="1"/>
            </a:lvl6pPr>
            <a:lvl7pPr marL="2742352" indent="0">
              <a:buNone/>
              <a:defRPr sz="1600" b="1"/>
            </a:lvl7pPr>
            <a:lvl8pPr marL="3199410" indent="0">
              <a:buNone/>
              <a:defRPr sz="1600" b="1"/>
            </a:lvl8pPr>
            <a:lvl9pPr marL="36564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7059" indent="0">
              <a:buNone/>
              <a:defRPr sz="2000" b="1"/>
            </a:lvl2pPr>
            <a:lvl3pPr marL="914118" indent="0">
              <a:buNone/>
              <a:defRPr sz="1800" b="1"/>
            </a:lvl3pPr>
            <a:lvl4pPr marL="1371176" indent="0">
              <a:buNone/>
              <a:defRPr sz="1600" b="1"/>
            </a:lvl4pPr>
            <a:lvl5pPr marL="1828234" indent="0">
              <a:buNone/>
              <a:defRPr sz="1600" b="1"/>
            </a:lvl5pPr>
            <a:lvl6pPr marL="2285294" indent="0">
              <a:buNone/>
              <a:defRPr sz="1600" b="1"/>
            </a:lvl6pPr>
            <a:lvl7pPr marL="2742352" indent="0">
              <a:buNone/>
              <a:defRPr sz="1600" b="1"/>
            </a:lvl7pPr>
            <a:lvl8pPr marL="3199410" indent="0">
              <a:buNone/>
              <a:defRPr sz="1600" b="1"/>
            </a:lvl8pPr>
            <a:lvl9pPr marL="36564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7699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153998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010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059" indent="0">
              <a:buNone/>
              <a:defRPr sz="1200"/>
            </a:lvl2pPr>
            <a:lvl3pPr marL="914118" indent="0">
              <a:buNone/>
              <a:defRPr sz="1000"/>
            </a:lvl3pPr>
            <a:lvl4pPr marL="1371176" indent="0">
              <a:buNone/>
              <a:defRPr sz="900"/>
            </a:lvl4pPr>
            <a:lvl5pPr marL="1828234" indent="0">
              <a:buNone/>
              <a:defRPr sz="900"/>
            </a:lvl5pPr>
            <a:lvl6pPr marL="2285294" indent="0">
              <a:buNone/>
              <a:defRPr sz="900"/>
            </a:lvl6pPr>
            <a:lvl7pPr marL="2742352" indent="0">
              <a:buNone/>
              <a:defRPr sz="900"/>
            </a:lvl7pPr>
            <a:lvl8pPr marL="3199410" indent="0">
              <a:buNone/>
              <a:defRPr sz="900"/>
            </a:lvl8pPr>
            <a:lvl9pPr marL="3656469" indent="0">
              <a:buNone/>
              <a:defRPr sz="900"/>
            </a:lvl9pPr>
          </a:lstStyle>
          <a:p>
            <a:pPr lvl="0"/>
            <a:r>
              <a:rPr lang="en-US"/>
              <a:t>Click to edit Master text styles</a:t>
            </a:r>
          </a:p>
        </p:txBody>
      </p:sp>
    </p:spTree>
    <p:extLst>
      <p:ext uri="{BB962C8B-B14F-4D97-AF65-F5344CB8AC3E}">
        <p14:creationId xmlns:p14="http://schemas.microsoft.com/office/powerpoint/2010/main" val="3698927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8" indent="0">
              <a:buNone/>
              <a:defRPr sz="2400"/>
            </a:lvl3pPr>
            <a:lvl4pPr marL="1371176" indent="0">
              <a:buNone/>
              <a:defRPr sz="2000"/>
            </a:lvl4pPr>
            <a:lvl5pPr marL="1828234" indent="0">
              <a:buNone/>
              <a:defRPr sz="2000"/>
            </a:lvl5pPr>
            <a:lvl6pPr marL="2285294" indent="0">
              <a:buNone/>
              <a:defRPr sz="2000"/>
            </a:lvl6pPr>
            <a:lvl7pPr marL="2742352" indent="0">
              <a:buNone/>
              <a:defRPr sz="2000"/>
            </a:lvl7pPr>
            <a:lvl8pPr marL="3199410" indent="0">
              <a:buNone/>
              <a:defRPr sz="2000"/>
            </a:lvl8pPr>
            <a:lvl9pPr marL="36564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76" indent="0">
              <a:buNone/>
              <a:defRPr sz="900"/>
            </a:lvl4pPr>
            <a:lvl5pPr marL="1828234" indent="0">
              <a:buNone/>
              <a:defRPr sz="900"/>
            </a:lvl5pPr>
            <a:lvl6pPr marL="2285294" indent="0">
              <a:buNone/>
              <a:defRPr sz="900"/>
            </a:lvl6pPr>
            <a:lvl7pPr marL="2742352" indent="0">
              <a:buNone/>
              <a:defRPr sz="900"/>
            </a:lvl7pPr>
            <a:lvl8pPr marL="3199410" indent="0">
              <a:buNone/>
              <a:defRPr sz="900"/>
            </a:lvl8pPr>
            <a:lvl9pPr marL="3656469" indent="0">
              <a:buNone/>
              <a:defRPr sz="900"/>
            </a:lvl9pPr>
          </a:lstStyle>
          <a:p>
            <a:pPr lvl="0"/>
            <a:r>
              <a:rPr lang="en-US"/>
              <a:t>Click to edit Master text styles</a:t>
            </a:r>
          </a:p>
        </p:txBody>
      </p:sp>
    </p:spTree>
    <p:extLst>
      <p:ext uri="{BB962C8B-B14F-4D97-AF65-F5344CB8AC3E}">
        <p14:creationId xmlns:p14="http://schemas.microsoft.com/office/powerpoint/2010/main" val="3058148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3" y="76203"/>
            <a:ext cx="8197850" cy="5746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1976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a:t>Click to edit Master text styles</a:t>
            </a:r>
          </a:p>
        </p:txBody>
      </p:sp>
      <p:sp>
        <p:nvSpPr>
          <p:cNvPr id="9"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a:t>Click to edit Master text styles</a:t>
            </a:r>
          </a:p>
        </p:txBody>
      </p:sp>
      <p:sp>
        <p:nvSpPr>
          <p:cNvPr id="11"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en-US" dirty="0"/>
              <a:t>Drag picture to placeholder or click icon to add</a:t>
            </a:r>
          </a:p>
        </p:txBody>
      </p:sp>
      <p:sp>
        <p:nvSpPr>
          <p:cNvPr id="6"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353179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fld id="{7E9FF339-C6AF-441D-8895-A82B2E516A8E}"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371600"/>
            <a:ext cx="8397875" cy="4953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Line 103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dirty="0">
              <a:latin typeface="Arial" charset="0"/>
            </a:endParaRPr>
          </a:p>
        </p:txBody>
      </p:sp>
    </p:spTree>
    <p:extLst>
      <p:ext uri="{BB962C8B-B14F-4D97-AF65-F5344CB8AC3E}">
        <p14:creationId xmlns:p14="http://schemas.microsoft.com/office/powerpoint/2010/main" val="2318861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371600"/>
            <a:ext cx="8397875" cy="4953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Line 103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dirty="0">
              <a:latin typeface="Arial" charset="0"/>
            </a:endParaRPr>
          </a:p>
        </p:txBody>
      </p:sp>
    </p:spTree>
    <p:extLst>
      <p:ext uri="{BB962C8B-B14F-4D97-AF65-F5344CB8AC3E}">
        <p14:creationId xmlns:p14="http://schemas.microsoft.com/office/powerpoint/2010/main" val="1234945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371600"/>
            <a:ext cx="8397875" cy="4953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Line 103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dirty="0">
              <a:latin typeface="Arial" charset="0"/>
            </a:endParaRPr>
          </a:p>
        </p:txBody>
      </p:sp>
    </p:spTree>
    <p:extLst>
      <p:ext uri="{BB962C8B-B14F-4D97-AF65-F5344CB8AC3E}">
        <p14:creationId xmlns:p14="http://schemas.microsoft.com/office/powerpoint/2010/main" val="1329688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63675" y="76200"/>
            <a:ext cx="7196138" cy="9144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81000" y="1216025"/>
            <a:ext cx="8534400" cy="3587750"/>
          </a:xfrm>
          <a:prstGeom prst="rect">
            <a:avLst/>
          </a:prstGeom>
        </p:spPr>
        <p:txBody>
          <a:bodyPr/>
          <a:lstStyle/>
          <a:p>
            <a:pPr lvl="0"/>
            <a:endParaRPr lang="en-US" noProof="0" dirty="0"/>
          </a:p>
        </p:txBody>
      </p:sp>
    </p:spTree>
    <p:extLst>
      <p:ext uri="{BB962C8B-B14F-4D97-AF65-F5344CB8AC3E}">
        <p14:creationId xmlns:p14="http://schemas.microsoft.com/office/powerpoint/2010/main" val="19837905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1"/>
            <a:ext cx="7086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66700" y="1368426"/>
            <a:ext cx="3989388" cy="4324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08489" y="1368425"/>
            <a:ext cx="3989387" cy="2085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408489" y="3606801"/>
            <a:ext cx="3989387" cy="2085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0218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371600"/>
            <a:ext cx="8397875" cy="4953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Line 103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dirty="0">
              <a:latin typeface="Arial" charset="0"/>
            </a:endParaRPr>
          </a:p>
        </p:txBody>
      </p:sp>
    </p:spTree>
    <p:extLst>
      <p:ext uri="{BB962C8B-B14F-4D97-AF65-F5344CB8AC3E}">
        <p14:creationId xmlns:p14="http://schemas.microsoft.com/office/powerpoint/2010/main" val="9369541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371600"/>
            <a:ext cx="8397875" cy="4953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Line 103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dirty="0">
              <a:latin typeface="Arial" charset="0"/>
            </a:endParaRPr>
          </a:p>
        </p:txBody>
      </p:sp>
    </p:spTree>
    <p:extLst>
      <p:ext uri="{BB962C8B-B14F-4D97-AF65-F5344CB8AC3E}">
        <p14:creationId xmlns:p14="http://schemas.microsoft.com/office/powerpoint/2010/main" val="15256885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371600"/>
            <a:ext cx="8397875" cy="4953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Line 103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dirty="0">
              <a:latin typeface="Arial" charset="0"/>
            </a:endParaRPr>
          </a:p>
        </p:txBody>
      </p:sp>
    </p:spTree>
    <p:extLst>
      <p:ext uri="{BB962C8B-B14F-4D97-AF65-F5344CB8AC3E}">
        <p14:creationId xmlns:p14="http://schemas.microsoft.com/office/powerpoint/2010/main" val="2062999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371600"/>
            <a:ext cx="8397875" cy="4953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Line 103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dirty="0">
              <a:latin typeface="Arial" charset="0"/>
            </a:endParaRPr>
          </a:p>
        </p:txBody>
      </p:sp>
    </p:spTree>
    <p:extLst>
      <p:ext uri="{BB962C8B-B14F-4D97-AF65-F5344CB8AC3E}">
        <p14:creationId xmlns:p14="http://schemas.microsoft.com/office/powerpoint/2010/main" val="29949959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sp>
        <p:nvSpPr>
          <p:cNvPr id="5" name="Line 1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6"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2"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descr="\\52mpls-fs-112\AFSVA_Org\CC\CCX\AFSVA Seal Jan 15\Heraldry Sketch Jul 15\afsva-sketch (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a:stretch>
            <a:fillRect/>
          </a:stretch>
        </p:blipFill>
        <p:spPr>
          <a:xfrm>
            <a:off x="979176" y="6400800"/>
            <a:ext cx="7163421" cy="573074"/>
          </a:xfrm>
          <a:prstGeom prst="rect">
            <a:avLst/>
          </a:prstGeom>
        </p:spPr>
      </p:pic>
    </p:spTree>
    <p:extLst>
      <p:ext uri="{BB962C8B-B14F-4D97-AF65-F5344CB8AC3E}">
        <p14:creationId xmlns:p14="http://schemas.microsoft.com/office/powerpoint/2010/main" val="388732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sldNum" sz="quarter" idx="10"/>
          </p:nvPr>
        </p:nvSpPr>
        <p:spPr>
          <a:ln/>
        </p:spPr>
        <p:txBody>
          <a:bodyPr/>
          <a:lstStyle>
            <a:lvl1pPr>
              <a:defRPr/>
            </a:lvl1pPr>
          </a:lstStyle>
          <a:p>
            <a:pPr>
              <a:defRPr/>
            </a:pPr>
            <a:fld id="{D7F1A1B1-D682-4E84-9394-ABB186A9272E}"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5" name="Text Box 27"/>
          <p:cNvSpPr txBox="1">
            <a:spLocks noChangeArrowheads="1"/>
          </p:cNvSpPr>
          <p:nvPr/>
        </p:nvSpPr>
        <p:spPr bwMode="auto">
          <a:xfrm>
            <a:off x="461963" y="549275"/>
            <a:ext cx="8262937" cy="584200"/>
          </a:xfrm>
          <a:prstGeom prst="rect">
            <a:avLst/>
          </a:prstGeom>
          <a:noFill/>
          <a:ln w="9525">
            <a:noFill/>
            <a:miter lim="800000"/>
            <a:headEnd/>
            <a:tailEnd/>
          </a:ln>
          <a:effectLst/>
        </p:spPr>
        <p:txBody>
          <a:bodyPr lIns="91413" tIns="45705" rIns="91413" bIns="45705">
            <a:spAutoFit/>
          </a:bodyPr>
          <a:lstStyle/>
          <a:p>
            <a:pPr algn="ctr">
              <a:defRPr/>
            </a:pPr>
            <a:r>
              <a:rPr lang="en-US" sz="3200" b="1" i="1" dirty="0">
                <a:solidFill>
                  <a:srgbClr val="000000"/>
                </a:solidFill>
                <a:latin typeface="Arial" charset="0"/>
              </a:rPr>
              <a:t>Air Force Services</a:t>
            </a:r>
            <a:r>
              <a:rPr lang="en-US" sz="3200" b="1" i="1" baseline="0" dirty="0">
                <a:solidFill>
                  <a:srgbClr val="000000"/>
                </a:solidFill>
                <a:latin typeface="Arial" charset="0"/>
              </a:rPr>
              <a:t> Center</a:t>
            </a:r>
            <a:endParaRPr lang="en-US" sz="3200" b="1" i="1" dirty="0">
              <a:solidFill>
                <a:srgbClr val="000000"/>
              </a:solidFill>
              <a:latin typeface="Arial" charset="0"/>
            </a:endParaRPr>
          </a:p>
        </p:txBody>
      </p:sp>
      <p:sp>
        <p:nvSpPr>
          <p:cNvPr id="6" name="Line 2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33802" name="Rectangle 10"/>
          <p:cNvSpPr>
            <a:spLocks noGrp="1" noChangeArrowheads="1"/>
          </p:cNvSpPr>
          <p:nvPr>
            <p:ph type="subTitle" idx="1"/>
          </p:nvPr>
        </p:nvSpPr>
        <p:spPr>
          <a:xfrm>
            <a:off x="3981452" y="4724400"/>
            <a:ext cx="4476750" cy="1371600"/>
          </a:xfrm>
        </p:spPr>
        <p:txBody>
          <a:bodyPr/>
          <a:lstStyle>
            <a:lvl1pPr marL="0" indent="0" algn="r">
              <a:buFont typeface="Wingdings" pitchFamily="2" charset="2"/>
              <a:buNone/>
              <a:defRPr/>
            </a:lvl1pPr>
          </a:lstStyle>
          <a:p>
            <a:r>
              <a:rPr lang="en-US"/>
              <a:t>Briefer’s Name</a:t>
            </a:r>
          </a:p>
          <a:p>
            <a:r>
              <a:rPr lang="en-US"/>
              <a:t>Office Symbol</a:t>
            </a:r>
          </a:p>
        </p:txBody>
      </p:sp>
      <p:sp>
        <p:nvSpPr>
          <p:cNvPr id="33805" name="Rectangle 13"/>
          <p:cNvSpPr>
            <a:spLocks noGrp="1" noChangeArrowheads="1"/>
          </p:cNvSpPr>
          <p:nvPr>
            <p:ph type="ctrTitle"/>
          </p:nvPr>
        </p:nvSpPr>
        <p:spPr>
          <a:xfrm>
            <a:off x="3835400" y="1847850"/>
            <a:ext cx="4451350" cy="2247900"/>
          </a:xfrm>
        </p:spPr>
        <p:txBody>
          <a:bodyPr/>
          <a:lstStyle>
            <a:lvl1pPr>
              <a:defRPr sz="4400"/>
            </a:lvl1pPr>
          </a:lstStyle>
          <a:p>
            <a:r>
              <a:rPr lang="en-US"/>
              <a:t>Topic Title Goes Here</a:t>
            </a:r>
          </a:p>
        </p:txBody>
      </p:sp>
      <p:pic>
        <p:nvPicPr>
          <p:cNvPr id="2" name="Picture 1"/>
          <p:cNvPicPr>
            <a:picLocks noChangeAspect="1"/>
          </p:cNvPicPr>
          <p:nvPr userDrawn="1"/>
        </p:nvPicPr>
        <p:blipFill>
          <a:blip r:embed="rId2"/>
          <a:stretch>
            <a:fillRect/>
          </a:stretch>
        </p:blipFill>
        <p:spPr>
          <a:xfrm>
            <a:off x="762000" y="3365668"/>
            <a:ext cx="2048434" cy="2017951"/>
          </a:xfrm>
          <a:prstGeom prst="rect">
            <a:avLst/>
          </a:prstGeom>
        </p:spPr>
      </p:pic>
    </p:spTree>
    <p:extLst>
      <p:ext uri="{BB962C8B-B14F-4D97-AF65-F5344CB8AC3E}">
        <p14:creationId xmlns:p14="http://schemas.microsoft.com/office/powerpoint/2010/main" val="8185686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6"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2"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
        <p:nvSpPr>
          <p:cNvPr id="3" name="Content Placeholder 2"/>
          <p:cNvSpPr>
            <a:spLocks noGrp="1"/>
          </p:cNvSpPr>
          <p:nvPr>
            <p:ph idx="1"/>
          </p:nvPr>
        </p:nvSpPr>
        <p:spPr/>
        <p:txBody>
          <a:bodyPr/>
          <a:lstStyle>
            <a:lvl4pPr marL="1371600" indent="-227013">
              <a:defRPr sz="1800"/>
            </a:lvl4pPr>
            <a:lvl5pPr marL="1717675" indent="-227013">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stretch>
            <a:fillRect/>
          </a:stretch>
        </p:blipFill>
        <p:spPr>
          <a:xfrm>
            <a:off x="381003" y="175300"/>
            <a:ext cx="918932" cy="905256"/>
          </a:xfrm>
          <a:prstGeom prst="rect">
            <a:avLst/>
          </a:prstGeom>
        </p:spPr>
      </p:pic>
      <p:sp>
        <p:nvSpPr>
          <p:cNvPr id="10" name="Line 1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pic>
        <p:nvPicPr>
          <p:cNvPr id="11" name="Picture 10"/>
          <p:cNvPicPr>
            <a:picLocks noChangeAspect="1"/>
          </p:cNvPicPr>
          <p:nvPr userDrawn="1"/>
        </p:nvPicPr>
        <p:blipFill>
          <a:blip r:embed="rId3"/>
          <a:stretch>
            <a:fillRect/>
          </a:stretch>
        </p:blipFill>
        <p:spPr>
          <a:xfrm>
            <a:off x="979176" y="6400800"/>
            <a:ext cx="7163421" cy="573074"/>
          </a:xfrm>
          <a:prstGeom prst="rect">
            <a:avLst/>
          </a:prstGeom>
        </p:spPr>
      </p:pic>
    </p:spTree>
    <p:extLst>
      <p:ext uri="{BB962C8B-B14F-4D97-AF65-F5344CB8AC3E}">
        <p14:creationId xmlns:p14="http://schemas.microsoft.com/office/powerpoint/2010/main" val="9809187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059" indent="0">
              <a:buNone/>
              <a:defRPr sz="1800"/>
            </a:lvl2pPr>
            <a:lvl3pPr marL="914118" indent="0">
              <a:buNone/>
              <a:defRPr sz="1600"/>
            </a:lvl3pPr>
            <a:lvl4pPr marL="1371176" indent="0">
              <a:buNone/>
              <a:defRPr sz="1400"/>
            </a:lvl4pPr>
            <a:lvl5pPr marL="1828234" indent="0">
              <a:buNone/>
              <a:defRPr sz="1400"/>
            </a:lvl5pPr>
            <a:lvl6pPr marL="2285294" indent="0">
              <a:buNone/>
              <a:defRPr sz="1400"/>
            </a:lvl6pPr>
            <a:lvl7pPr marL="2742352" indent="0">
              <a:buNone/>
              <a:defRPr sz="1400"/>
            </a:lvl7pPr>
            <a:lvl8pPr marL="3199410" indent="0">
              <a:buNone/>
              <a:defRPr sz="1400"/>
            </a:lvl8pPr>
            <a:lvl9pPr marL="3656469" indent="0">
              <a:buNone/>
              <a:defRPr sz="1400"/>
            </a:lvl9pPr>
          </a:lstStyle>
          <a:p>
            <a:pPr lvl="0"/>
            <a:r>
              <a:rPr lang="en-US"/>
              <a:t>Click to edit Master text styles</a:t>
            </a:r>
          </a:p>
        </p:txBody>
      </p:sp>
    </p:spTree>
    <p:extLst>
      <p:ext uri="{BB962C8B-B14F-4D97-AF65-F5344CB8AC3E}">
        <p14:creationId xmlns:p14="http://schemas.microsoft.com/office/powerpoint/2010/main" val="26446840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7"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3" name="Content Placeholder 2"/>
          <p:cNvSpPr>
            <a:spLocks noGrp="1"/>
          </p:cNvSpPr>
          <p:nvPr>
            <p:ph sz="half" idx="1"/>
          </p:nvPr>
        </p:nvSpPr>
        <p:spPr>
          <a:xfrm>
            <a:off x="495300" y="1498601"/>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91" y="1498601"/>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pic>
        <p:nvPicPr>
          <p:cNvPr id="11" name="Picture 10"/>
          <p:cNvPicPr>
            <a:picLocks noChangeAspect="1"/>
          </p:cNvPicPr>
          <p:nvPr userDrawn="1"/>
        </p:nvPicPr>
        <p:blipFill>
          <a:blip r:embed="rId2"/>
          <a:stretch>
            <a:fillRect/>
          </a:stretch>
        </p:blipFill>
        <p:spPr>
          <a:xfrm>
            <a:off x="381003" y="175300"/>
            <a:ext cx="918932" cy="905256"/>
          </a:xfrm>
          <a:prstGeom prst="rect">
            <a:avLst/>
          </a:prstGeom>
        </p:spPr>
      </p:pic>
      <p:sp>
        <p:nvSpPr>
          <p:cNvPr id="12" name="Line 1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pic>
        <p:nvPicPr>
          <p:cNvPr id="13" name="Picture 12"/>
          <p:cNvPicPr>
            <a:picLocks noChangeAspect="1"/>
          </p:cNvPicPr>
          <p:nvPr userDrawn="1"/>
        </p:nvPicPr>
        <p:blipFill>
          <a:blip r:embed="rId3"/>
          <a:stretch>
            <a:fillRect/>
          </a:stretch>
        </p:blipFill>
        <p:spPr>
          <a:xfrm>
            <a:off x="979176" y="6400800"/>
            <a:ext cx="7163421" cy="573074"/>
          </a:xfrm>
          <a:prstGeom prst="rect">
            <a:avLst/>
          </a:prstGeom>
        </p:spPr>
      </p:pic>
    </p:spTree>
    <p:extLst>
      <p:ext uri="{BB962C8B-B14F-4D97-AF65-F5344CB8AC3E}">
        <p14:creationId xmlns:p14="http://schemas.microsoft.com/office/powerpoint/2010/main" val="3659263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2967910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461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17501"/>
            <a:ext cx="8430322" cy="5107100"/>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60422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52538"/>
            <a:ext cx="5486400" cy="4114800"/>
          </a:xfrm>
        </p:spPr>
        <p:txBody>
          <a:bodyPr/>
          <a:lstStyle>
            <a:lvl1pPr marL="0" indent="0">
              <a:buNone/>
              <a:defRPr sz="3200"/>
            </a:lvl1pPr>
            <a:lvl2pPr marL="457059" indent="0">
              <a:buNone/>
              <a:defRPr sz="2800"/>
            </a:lvl2pPr>
            <a:lvl3pPr marL="914118" indent="0">
              <a:buNone/>
              <a:defRPr sz="2400"/>
            </a:lvl3pPr>
            <a:lvl4pPr marL="1371176" indent="0">
              <a:buNone/>
              <a:defRPr sz="2000"/>
            </a:lvl4pPr>
            <a:lvl5pPr marL="1828234" indent="0">
              <a:buNone/>
              <a:defRPr sz="2000"/>
            </a:lvl5pPr>
            <a:lvl6pPr marL="2285294" indent="0">
              <a:buNone/>
              <a:defRPr sz="2000"/>
            </a:lvl6pPr>
            <a:lvl7pPr marL="2742352" indent="0">
              <a:buNone/>
              <a:defRPr sz="2000"/>
            </a:lvl7pPr>
            <a:lvl8pPr marL="3199410" indent="0">
              <a:buNone/>
              <a:defRPr sz="2000"/>
            </a:lvl8pPr>
            <a:lvl9pPr marL="36564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8" indent="0">
              <a:buNone/>
              <a:defRPr sz="1000"/>
            </a:lvl3pPr>
            <a:lvl4pPr marL="1371176" indent="0">
              <a:buNone/>
              <a:defRPr sz="900"/>
            </a:lvl4pPr>
            <a:lvl5pPr marL="1828234" indent="0">
              <a:buNone/>
              <a:defRPr sz="900"/>
            </a:lvl5pPr>
            <a:lvl6pPr marL="2285294" indent="0">
              <a:buNone/>
              <a:defRPr sz="900"/>
            </a:lvl6pPr>
            <a:lvl7pPr marL="2742352" indent="0">
              <a:buNone/>
              <a:defRPr sz="900"/>
            </a:lvl7pPr>
            <a:lvl8pPr marL="3199410" indent="0">
              <a:buNone/>
              <a:defRPr sz="900"/>
            </a:lvl8pPr>
            <a:lvl9pPr marL="3656469" indent="0">
              <a:buNone/>
              <a:defRPr sz="900"/>
            </a:lvl9pPr>
          </a:lstStyle>
          <a:p>
            <a:pPr lvl="0"/>
            <a:r>
              <a:rPr lang="en-US"/>
              <a:t>Click to edit Master text styles</a:t>
            </a:r>
          </a:p>
        </p:txBody>
      </p:sp>
    </p:spTree>
    <p:extLst>
      <p:ext uri="{BB962C8B-B14F-4D97-AF65-F5344CB8AC3E}">
        <p14:creationId xmlns:p14="http://schemas.microsoft.com/office/powerpoint/2010/main" val="21419798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3" y="76203"/>
            <a:ext cx="8197850" cy="5746750"/>
          </a:xfrm>
        </p:spPr>
        <p:txBody>
          <a:bodyPr/>
          <a:lstStyle>
            <a:lvl1pPr>
              <a:defRPr/>
            </a:lvl1pPr>
          </a:lstStyle>
          <a:p>
            <a:pPr lvl="0"/>
            <a:endParaRPr lang="en-US" dirty="0"/>
          </a:p>
          <a:p>
            <a:pPr lvl="0"/>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81503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63675" y="76200"/>
            <a:ext cx="7196138" cy="9144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81000" y="1216025"/>
            <a:ext cx="8534400" cy="3587750"/>
          </a:xfrm>
          <a:prstGeom prst="rect">
            <a:avLst/>
          </a:prstGeom>
        </p:spPr>
        <p:txBody>
          <a:bodyPr/>
          <a:lstStyle/>
          <a:p>
            <a:pPr lvl="0"/>
            <a:endParaRPr lang="en-US" noProof="0" dirty="0"/>
          </a:p>
        </p:txBody>
      </p:sp>
    </p:spTree>
    <p:extLst>
      <p:ext uri="{BB962C8B-B14F-4D97-AF65-F5344CB8AC3E}">
        <p14:creationId xmlns:p14="http://schemas.microsoft.com/office/powerpoint/2010/main" val="305003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sldNum" sz="quarter" idx="10"/>
          </p:nvPr>
        </p:nvSpPr>
        <p:spPr>
          <a:ln/>
        </p:spPr>
        <p:txBody>
          <a:bodyPr/>
          <a:lstStyle>
            <a:lvl1pPr>
              <a:defRPr/>
            </a:lvl1pPr>
          </a:lstStyle>
          <a:p>
            <a:pPr>
              <a:defRPr/>
            </a:pPr>
            <a:fld id="{D4B35E45-C3C3-4CEE-BBB7-5C8E92F15CA0}"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1"/>
            <a:ext cx="7086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66700" y="1368426"/>
            <a:ext cx="3989388" cy="4324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08489" y="1368425"/>
            <a:ext cx="3989387" cy="2085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408489" y="3606801"/>
            <a:ext cx="3989387" cy="2085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3851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7"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3" name="Content Placeholder 2"/>
          <p:cNvSpPr>
            <a:spLocks noGrp="1"/>
          </p:cNvSpPr>
          <p:nvPr>
            <p:ph sz="half" idx="1"/>
          </p:nvPr>
        </p:nvSpPr>
        <p:spPr>
          <a:xfrm>
            <a:off x="495300" y="1498601"/>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91" y="1498601"/>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pic>
        <p:nvPicPr>
          <p:cNvPr id="10" name="Picture 9"/>
          <p:cNvPicPr>
            <a:picLocks noChangeAspect="1"/>
          </p:cNvPicPr>
          <p:nvPr userDrawn="1"/>
        </p:nvPicPr>
        <p:blipFill>
          <a:blip r:embed="rId2"/>
          <a:stretch>
            <a:fillRect/>
          </a:stretch>
        </p:blipFill>
        <p:spPr>
          <a:xfrm>
            <a:off x="381003" y="175300"/>
            <a:ext cx="918932" cy="905256"/>
          </a:xfrm>
          <a:prstGeom prst="rect">
            <a:avLst/>
          </a:prstGeom>
        </p:spPr>
      </p:pic>
      <p:sp>
        <p:nvSpPr>
          <p:cNvPr id="11" name="Line 15"/>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pic>
        <p:nvPicPr>
          <p:cNvPr id="12" name="Picture 11"/>
          <p:cNvPicPr>
            <a:picLocks noChangeAspect="1"/>
          </p:cNvPicPr>
          <p:nvPr userDrawn="1"/>
        </p:nvPicPr>
        <p:blipFill>
          <a:blip r:embed="rId3"/>
          <a:stretch>
            <a:fillRect/>
          </a:stretch>
        </p:blipFill>
        <p:spPr>
          <a:xfrm>
            <a:off x="979176" y="6400800"/>
            <a:ext cx="7163421" cy="573074"/>
          </a:xfrm>
          <a:prstGeom prst="rect">
            <a:avLst/>
          </a:prstGeom>
        </p:spPr>
      </p:pic>
    </p:spTree>
    <p:extLst>
      <p:ext uri="{BB962C8B-B14F-4D97-AF65-F5344CB8AC3E}">
        <p14:creationId xmlns:p14="http://schemas.microsoft.com/office/powerpoint/2010/main" val="29101462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609600" y="76200"/>
            <a:ext cx="8083550" cy="114300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24133986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17501"/>
            <a:ext cx="8430322" cy="5107100"/>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5919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52mpls-fs-112\AFSVA_Org\CC\CCX\AFSVA Seal Jan 15\Heraldry Sketch Jul 15\afsva-sketch (4).jpg">
            <a:extLst>
              <a:ext uri="{FF2B5EF4-FFF2-40B4-BE49-F238E27FC236}">
                <a16:creationId xmlns:a16="http://schemas.microsoft.com/office/drawing/2014/main" id="{1855604C-EAF3-54A3-135D-337EC377A21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6699" y="3733800"/>
            <a:ext cx="1673159" cy="16520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0632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pic>
        <p:nvPicPr>
          <p:cNvPr id="7" name="Picture 2" descr="\\52mpls-fs-112\AFSVA_Org\CC\CCX\AFSVA Seal Jan 15\Heraldry Sketch Jul 15\afsva-sketch (4).jpg">
            <a:extLst>
              <a:ext uri="{FF2B5EF4-FFF2-40B4-BE49-F238E27FC236}">
                <a16:creationId xmlns:a16="http://schemas.microsoft.com/office/drawing/2014/main" id="{613664FD-F990-EEB6-75A3-93D0B350EC8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7F67BBB-817C-7427-10FF-5301688A3F7C}"/>
              </a:ext>
            </a:extLst>
          </p:cNvPr>
          <p:cNvSpPr/>
          <p:nvPr userDrawn="1"/>
        </p:nvSpPr>
        <p:spPr>
          <a:xfrm>
            <a:off x="76200" y="6457890"/>
            <a:ext cx="8839200" cy="369332"/>
          </a:xfrm>
          <a:prstGeom prst="rect">
            <a:avLst/>
          </a:prstGeom>
        </p:spPr>
        <p:txBody>
          <a:bodyPr wrap="square">
            <a:spAutoFit/>
          </a:bodyPr>
          <a:lstStyle/>
          <a:p>
            <a:pPr algn="ctr"/>
            <a:r>
              <a:rPr lang="en-US" sz="1800" b="0" i="1" dirty="0">
                <a:solidFill>
                  <a:srgbClr val="002060"/>
                </a:solidFill>
                <a:effectLst>
                  <a:outerShdw blurRad="38100" dist="38100" dir="2700000" algn="tl">
                    <a:srgbClr val="000000">
                      <a:alpha val="43137"/>
                    </a:srgbClr>
                  </a:outerShdw>
                </a:effectLst>
              </a:rPr>
              <a:t>Building and Sustaining Ready and Resilient Airmen and Families </a:t>
            </a:r>
          </a:p>
        </p:txBody>
      </p:sp>
    </p:spTree>
    <p:extLst>
      <p:ext uri="{BB962C8B-B14F-4D97-AF65-F5344CB8AC3E}">
        <p14:creationId xmlns:p14="http://schemas.microsoft.com/office/powerpoint/2010/main" val="32573039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9896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2" name="Line 15">
            <a:extLst>
              <a:ext uri="{FF2B5EF4-FFF2-40B4-BE49-F238E27FC236}">
                <a16:creationId xmlns:a16="http://schemas.microsoft.com/office/drawing/2014/main" id="{5C585D4F-9BF1-BCEB-103E-ADC3D9068517}"/>
              </a:ext>
            </a:extLst>
          </p:cNvPr>
          <p:cNvSpPr>
            <a:spLocks noChangeShapeType="1"/>
          </p:cNvSpPr>
          <p:nvPr userDrawn="1"/>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pic>
        <p:nvPicPr>
          <p:cNvPr id="9" name="Picture 2" descr="\\52mpls-fs-112\AFSVA_Org\CC\CCX\AFSVA Seal Jan 15\Heraldry Sketch Jul 15\afsva-sketch (4).jpg">
            <a:extLst>
              <a:ext uri="{FF2B5EF4-FFF2-40B4-BE49-F238E27FC236}">
                <a16:creationId xmlns:a16="http://schemas.microsoft.com/office/drawing/2014/main" id="{F04AEB3E-84A6-27C1-BC6E-4430E858E64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C61C561-7AA2-C7B1-348E-0A9509042FB6}"/>
              </a:ext>
            </a:extLst>
          </p:cNvPr>
          <p:cNvSpPr/>
          <p:nvPr userDrawn="1"/>
        </p:nvSpPr>
        <p:spPr>
          <a:xfrm>
            <a:off x="76200" y="6457890"/>
            <a:ext cx="8839200" cy="369332"/>
          </a:xfrm>
          <a:prstGeom prst="rect">
            <a:avLst/>
          </a:prstGeom>
        </p:spPr>
        <p:txBody>
          <a:bodyPr wrap="square">
            <a:spAutoFit/>
          </a:bodyPr>
          <a:lstStyle/>
          <a:p>
            <a:pPr algn="ctr"/>
            <a:r>
              <a:rPr lang="en-US" sz="1800" b="0" i="1" dirty="0">
                <a:solidFill>
                  <a:srgbClr val="002060"/>
                </a:solidFill>
                <a:effectLst>
                  <a:outerShdw blurRad="38100" dist="38100" dir="2700000" algn="tl">
                    <a:srgbClr val="000000">
                      <a:alpha val="43137"/>
                    </a:srgbClr>
                  </a:outerShdw>
                </a:effectLst>
              </a:rPr>
              <a:t>Building and Sustaining Ready and Resilient Airmen and Families </a:t>
            </a:r>
          </a:p>
        </p:txBody>
      </p:sp>
    </p:spTree>
    <p:extLst>
      <p:ext uri="{BB962C8B-B14F-4D97-AF65-F5344CB8AC3E}">
        <p14:creationId xmlns:p14="http://schemas.microsoft.com/office/powerpoint/2010/main" val="35295573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8/7/2024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04109062"/>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8/7/2024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9709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F60088CB-F076-4BA8-A253-50AA27B1C293}"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8/7/2024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959455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8/7/2024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6442587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082207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40810311"/>
      </p:ext>
    </p:extLst>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9866767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C9AF5964-546B-480D-A2BE-953B8FCB2F5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image" Target="../media/image5.png"/><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image" Target="../media/image3.jpeg"/><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6.png"/><Relationship Id="rId2" Type="http://schemas.openxmlformats.org/officeDocument/2006/relationships/slideLayout" Target="../slideLayouts/slideLayout61.xml"/><Relationship Id="rId16" Type="http://schemas.openxmlformats.org/officeDocument/2006/relationships/image" Target="../media/image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5.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sldNum" sz="quarter" idx="4"/>
          </p:nvPr>
        </p:nvSpPr>
        <p:spPr bwMode="auto">
          <a:xfrm>
            <a:off x="7780338"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vl1pPr>
          </a:lstStyle>
          <a:p>
            <a:pPr>
              <a:defRPr/>
            </a:pPr>
            <a:fld id="{A45AE7D9-FCBC-4825-8C80-0722D33A0698}" type="slidenum">
              <a:rPr lang="en-US"/>
              <a:pPr>
                <a:defRPr/>
              </a:pPr>
              <a:t>‹#›</a:t>
            </a:fld>
            <a:endParaRPr lang="en-US" dirty="0"/>
          </a:p>
        </p:txBody>
      </p:sp>
      <p:sp>
        <p:nvSpPr>
          <p:cNvPr id="234500" name="Line 4"/>
          <p:cNvSpPr>
            <a:spLocks noChangeShapeType="1"/>
          </p:cNvSpPr>
          <p:nvPr/>
        </p:nvSpPr>
        <p:spPr bwMode="auto">
          <a:xfrm flipV="1">
            <a:off x="273050" y="6451600"/>
            <a:ext cx="8607425"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234501" name="Line 5"/>
          <p:cNvSpPr>
            <a:spLocks noChangeShapeType="1"/>
          </p:cNvSpPr>
          <p:nvPr/>
        </p:nvSpPr>
        <p:spPr bwMode="auto">
          <a:xfrm>
            <a:off x="250825" y="1231900"/>
            <a:ext cx="8512175"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24581" name="Rectangle 6"/>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24582" name="Rectangle 13"/>
          <p:cNvSpPr>
            <a:spLocks noGrp="1" noChangeArrowheads="1"/>
          </p:cNvSpPr>
          <p:nvPr>
            <p:ph type="title"/>
          </p:nvPr>
        </p:nvSpPr>
        <p:spPr bwMode="auto">
          <a:xfrm>
            <a:off x="1457325" y="131763"/>
            <a:ext cx="7332663" cy="1011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24583" name="Picture 26" descr="16 SOW 2D1"/>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42888" y="196850"/>
            <a:ext cx="1003300" cy="930275"/>
          </a:xfrm>
          <a:prstGeom prst="rect">
            <a:avLst/>
          </a:prstGeom>
          <a:noFill/>
          <a:ln w="9525">
            <a:noFill/>
            <a:miter lim="800000"/>
            <a:headEnd/>
            <a:tailEnd/>
          </a:ln>
        </p:spPr>
      </p:pic>
      <p:sp>
        <p:nvSpPr>
          <p:cNvPr id="234523" name="Text Box 27"/>
          <p:cNvSpPr txBox="1">
            <a:spLocks noChangeArrowheads="1"/>
          </p:cNvSpPr>
          <p:nvPr/>
        </p:nvSpPr>
        <p:spPr bwMode="auto">
          <a:xfrm>
            <a:off x="2768600" y="6464300"/>
            <a:ext cx="3606800" cy="396875"/>
          </a:xfrm>
          <a:prstGeom prst="rect">
            <a:avLst/>
          </a:prstGeom>
          <a:noFill/>
          <a:ln w="28575">
            <a:noFill/>
            <a:miter lim="800000"/>
            <a:headEnd/>
            <a:tailEnd/>
          </a:ln>
          <a:effectLst/>
        </p:spPr>
        <p:txBody>
          <a:bodyPr>
            <a:spAutoFit/>
          </a:bodyPr>
          <a:lstStyle/>
          <a:p>
            <a:pPr algn="ctr" eaLnBrk="0" hangingPunct="0">
              <a:spcBef>
                <a:spcPct val="50000"/>
              </a:spcBef>
              <a:defRPr/>
            </a:pPr>
            <a:r>
              <a:rPr lang="en-US" i="1" dirty="0">
                <a:solidFill>
                  <a:schemeClr val="tx2"/>
                </a:solidFill>
              </a:rPr>
              <a:t>Any Time…Any Place</a:t>
            </a:r>
          </a:p>
        </p:txBody>
      </p:sp>
    </p:spTree>
  </p:cSld>
  <p:clrMap bg1="lt1" tx1="dk1" bg2="lt2" tx2="dk2" accent1="accent1" accent2="accent2" accent3="accent3" accent4="accent4" accent5="accent5" accent6="accent6" hlink="hlink" folHlink="folHlink"/>
  <p:sldLayoutIdLst>
    <p:sldLayoutId id="2147490550" r:id="rId1"/>
    <p:sldLayoutId id="2147490538" r:id="rId2"/>
    <p:sldLayoutId id="2147490553" r:id="rId3"/>
    <p:sldLayoutId id="2147490539" r:id="rId4"/>
    <p:sldLayoutId id="2147490540" r:id="rId5"/>
    <p:sldLayoutId id="2147490541" r:id="rId6"/>
    <p:sldLayoutId id="2147490542" r:id="rId7"/>
    <p:sldLayoutId id="2147490543" r:id="rId8"/>
    <p:sldLayoutId id="2147490544" r:id="rId9"/>
    <p:sldLayoutId id="2147490545" r:id="rId10"/>
    <p:sldLayoutId id="2147490546" r:id="rId11"/>
    <p:sldLayoutId id="2147490547" r:id="rId12"/>
    <p:sldLayoutId id="2147490548" r:id="rId13"/>
    <p:sldLayoutId id="2147490549" r:id="rId14"/>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498600"/>
            <a:ext cx="8131175" cy="4324350"/>
          </a:xfrm>
          <a:prstGeom prst="rect">
            <a:avLst/>
          </a:prstGeom>
          <a:noFill/>
          <a:ln w="9525">
            <a:noFill/>
            <a:miter lim="800000"/>
            <a:headEnd/>
            <a:tailEnd/>
          </a:ln>
        </p:spPr>
        <p:txBody>
          <a:bodyPr vert="horz" wrap="square" lIns="91413" tIns="45705" rIns="91413" bIns="4570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8"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13" tIns="45705" rIns="91413" bIns="45705" numCol="1" anchor="ctr" anchorCtr="0" compatLnSpc="1">
            <a:prstTxWarp prst="textNoShape">
              <a:avLst/>
            </a:prstTxWarp>
          </a:bodyPr>
          <a:lstStyle/>
          <a:p>
            <a:pPr lvl="0"/>
            <a:r>
              <a:rPr lang="en-US"/>
              <a:t>Click to edit Master title style</a:t>
            </a:r>
          </a:p>
        </p:txBody>
      </p:sp>
      <p:sp>
        <p:nvSpPr>
          <p:cNvPr id="1039" name="Line 1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1041"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pic>
        <p:nvPicPr>
          <p:cNvPr id="10" name="Picture 2" descr="\\52mpls-fs-112\AFSVA_Org\CC\CCX\AFSVA Seal Jan 15\Heraldry Sketch Jul 15\afsva-sketch (4).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76200" y="6457890"/>
            <a:ext cx="8839200" cy="369332"/>
          </a:xfrm>
          <a:prstGeom prst="rect">
            <a:avLst/>
          </a:prstGeom>
        </p:spPr>
        <p:txBody>
          <a:bodyPr wrap="square">
            <a:spAutoFit/>
          </a:bodyPr>
          <a:lstStyle/>
          <a:p>
            <a:r>
              <a:rPr lang="en-US" sz="1800" b="0" i="1" dirty="0">
                <a:solidFill>
                  <a:srgbClr val="002060"/>
                </a:solidFill>
                <a:effectLst>
                  <a:outerShdw blurRad="38100" dist="38100" dir="2700000" algn="tl">
                    <a:srgbClr val="000000">
                      <a:alpha val="43137"/>
                    </a:srgbClr>
                  </a:outerShdw>
                </a:effectLst>
              </a:rPr>
              <a:t>                     Building and Sustaining Ready and Resilient Airmen and Families </a:t>
            </a:r>
          </a:p>
        </p:txBody>
      </p:sp>
    </p:spTree>
    <p:extLst>
      <p:ext uri="{BB962C8B-B14F-4D97-AF65-F5344CB8AC3E}">
        <p14:creationId xmlns:p14="http://schemas.microsoft.com/office/powerpoint/2010/main" val="514543105"/>
      </p:ext>
    </p:extLst>
  </p:cSld>
  <p:clrMap bg1="lt1" tx1="dk1" bg2="lt2" tx2="dk2" accent1="accent1" accent2="accent2" accent3="accent3" accent4="accent4" accent5="accent5" accent6="accent6" hlink="hlink" folHlink="folHlink"/>
  <p:sldLayoutIdLst>
    <p:sldLayoutId id="2147490558" r:id="rId1"/>
    <p:sldLayoutId id="2147490559" r:id="rId2"/>
    <p:sldLayoutId id="2147490560" r:id="rId3"/>
    <p:sldLayoutId id="2147490561" r:id="rId4"/>
    <p:sldLayoutId id="2147490562" r:id="rId5"/>
    <p:sldLayoutId id="2147490563" r:id="rId6"/>
    <p:sldLayoutId id="2147490564" r:id="rId7"/>
    <p:sldLayoutId id="2147490565" r:id="rId8"/>
    <p:sldLayoutId id="2147490566" r:id="rId9"/>
    <p:sldLayoutId id="2147490567" r:id="rId10"/>
    <p:sldLayoutId id="2147490568" r:id="rId11"/>
    <p:sldLayoutId id="2147490569" r:id="rId12"/>
    <p:sldLayoutId id="2147490570" r:id="rId13"/>
  </p:sldLayoutIdLst>
  <p:hf hdr="0" dt="0"/>
  <p:txStyles>
    <p:titleStyle>
      <a:lvl1pPr algn="r" rtl="0" eaLnBrk="0" fontAlgn="base" hangingPunct="0">
        <a:spcBef>
          <a:spcPct val="0"/>
        </a:spcBef>
        <a:spcAft>
          <a:spcPct val="0"/>
        </a:spcAft>
        <a:defRPr sz="3600" b="1">
          <a:solidFill>
            <a:srgbClr val="0C2D83"/>
          </a:solidFill>
          <a:latin typeface="+mj-lt"/>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059" algn="r" rtl="0" eaLnBrk="0" fontAlgn="base" hangingPunct="0">
        <a:spcBef>
          <a:spcPct val="0"/>
        </a:spcBef>
        <a:spcAft>
          <a:spcPct val="0"/>
        </a:spcAft>
        <a:defRPr sz="3600" b="1">
          <a:solidFill>
            <a:srgbClr val="0C2D83"/>
          </a:solidFill>
          <a:latin typeface="Arial" charset="0"/>
        </a:defRPr>
      </a:lvl6pPr>
      <a:lvl7pPr marL="914118" algn="r" rtl="0" eaLnBrk="0" fontAlgn="base" hangingPunct="0">
        <a:spcBef>
          <a:spcPct val="0"/>
        </a:spcBef>
        <a:spcAft>
          <a:spcPct val="0"/>
        </a:spcAft>
        <a:defRPr sz="3600" b="1">
          <a:solidFill>
            <a:srgbClr val="0C2D83"/>
          </a:solidFill>
          <a:latin typeface="Arial" charset="0"/>
        </a:defRPr>
      </a:lvl7pPr>
      <a:lvl8pPr marL="1371176" algn="r" rtl="0" eaLnBrk="0" fontAlgn="base" hangingPunct="0">
        <a:spcBef>
          <a:spcPct val="0"/>
        </a:spcBef>
        <a:spcAft>
          <a:spcPct val="0"/>
        </a:spcAft>
        <a:defRPr sz="3600" b="1">
          <a:solidFill>
            <a:srgbClr val="0C2D83"/>
          </a:solidFill>
          <a:latin typeface="Arial" charset="0"/>
        </a:defRPr>
      </a:lvl8pPr>
      <a:lvl9pPr marL="1828234" algn="r" rtl="0" eaLnBrk="0" fontAlgn="base" hangingPunct="0">
        <a:spcBef>
          <a:spcPct val="0"/>
        </a:spcBef>
        <a:spcAft>
          <a:spcPct val="0"/>
        </a:spcAft>
        <a:defRPr sz="3600" b="1">
          <a:solidFill>
            <a:srgbClr val="0C2D83"/>
          </a:solidFill>
          <a:latin typeface="Arial" charset="0"/>
        </a:defRPr>
      </a:lvl9pPr>
    </p:titleStyle>
    <p:bodyStyle>
      <a:lvl1pPr marL="284163" indent="-284163"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7388" indent="-28098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2pPr>
      <a:lvl3pPr marL="1025525" indent="-2222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598613" indent="-22701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5813" indent="-22701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3823"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0881"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7940"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4997"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76" algn="l" defTabSz="914118" rtl="0" eaLnBrk="1" latinLnBrk="0" hangingPunct="1">
        <a:defRPr sz="1800" kern="1200">
          <a:solidFill>
            <a:schemeClr val="tx1"/>
          </a:solidFill>
          <a:latin typeface="+mn-lt"/>
          <a:ea typeface="+mn-ea"/>
          <a:cs typeface="+mn-cs"/>
        </a:defRPr>
      </a:lvl4pPr>
      <a:lvl5pPr marL="1828234" algn="l" defTabSz="914118" rtl="0" eaLnBrk="1" latinLnBrk="0" hangingPunct="1">
        <a:defRPr sz="1800" kern="1200">
          <a:solidFill>
            <a:schemeClr val="tx1"/>
          </a:solidFill>
          <a:latin typeface="+mn-lt"/>
          <a:ea typeface="+mn-ea"/>
          <a:cs typeface="+mn-cs"/>
        </a:defRPr>
      </a:lvl5pPr>
      <a:lvl6pPr marL="2285294" algn="l" defTabSz="914118" rtl="0" eaLnBrk="1" latinLnBrk="0" hangingPunct="1">
        <a:defRPr sz="1800" kern="1200">
          <a:solidFill>
            <a:schemeClr val="tx1"/>
          </a:solidFill>
          <a:latin typeface="+mn-lt"/>
          <a:ea typeface="+mn-ea"/>
          <a:cs typeface="+mn-cs"/>
        </a:defRPr>
      </a:lvl6pPr>
      <a:lvl7pPr marL="2742352" algn="l" defTabSz="914118" rtl="0" eaLnBrk="1" latinLnBrk="0" hangingPunct="1">
        <a:defRPr sz="1800" kern="1200">
          <a:solidFill>
            <a:schemeClr val="tx1"/>
          </a:solidFill>
          <a:latin typeface="+mn-lt"/>
          <a:ea typeface="+mn-ea"/>
          <a:cs typeface="+mn-cs"/>
        </a:defRPr>
      </a:lvl7pPr>
      <a:lvl8pPr marL="3199410" algn="l" defTabSz="914118" rtl="0" eaLnBrk="1" latinLnBrk="0" hangingPunct="1">
        <a:defRPr sz="1800" kern="1200">
          <a:solidFill>
            <a:schemeClr val="tx1"/>
          </a:solidFill>
          <a:latin typeface="+mn-lt"/>
          <a:ea typeface="+mn-ea"/>
          <a:cs typeface="+mn-cs"/>
        </a:defRPr>
      </a:lvl8pPr>
      <a:lvl9pPr marL="3656469" algn="l" defTabSz="9141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498600"/>
            <a:ext cx="8131175" cy="4324350"/>
          </a:xfrm>
          <a:prstGeom prst="rect">
            <a:avLst/>
          </a:prstGeom>
          <a:noFill/>
          <a:ln w="9525">
            <a:noFill/>
            <a:miter lim="800000"/>
            <a:headEnd/>
            <a:tailEnd/>
          </a:ln>
        </p:spPr>
        <p:txBody>
          <a:bodyPr vert="horz" wrap="square" lIns="91413" tIns="45705" rIns="91413" bIns="4570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8"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13" tIns="45705" rIns="91413" bIns="45705" numCol="1" anchor="ctr" anchorCtr="0" compatLnSpc="1">
            <a:prstTxWarp prst="textNoShape">
              <a:avLst/>
            </a:prstTxWarp>
          </a:bodyPr>
          <a:lstStyle/>
          <a:p>
            <a:pPr lvl="0"/>
            <a:r>
              <a:rPr lang="en-US"/>
              <a:t>Click to edit Master title style</a:t>
            </a:r>
          </a:p>
        </p:txBody>
      </p:sp>
      <p:sp>
        <p:nvSpPr>
          <p:cNvPr id="1039" name="Line 1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sp>
        <p:nvSpPr>
          <p:cNvPr id="1041"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b="0" dirty="0">
              <a:solidFill>
                <a:srgbClr val="000000"/>
              </a:solidFill>
            </a:endParaRPr>
          </a:p>
        </p:txBody>
      </p:sp>
      <p:pic>
        <p:nvPicPr>
          <p:cNvPr id="10" name="Picture 2" descr="\\52mpls-fs-112\AFSVA_Org\CC\CCX\AFSVA Seal Jan 15\Heraldry Sketch Jul 15\afsva-sketch (4).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76200" y="6457890"/>
            <a:ext cx="8839200" cy="369332"/>
          </a:xfrm>
          <a:prstGeom prst="rect">
            <a:avLst/>
          </a:prstGeom>
        </p:spPr>
        <p:txBody>
          <a:bodyPr wrap="square">
            <a:spAutoFit/>
          </a:bodyPr>
          <a:lstStyle/>
          <a:p>
            <a:pPr algn="ctr"/>
            <a:r>
              <a:rPr lang="en-US" sz="1800" b="0" i="1" dirty="0">
                <a:solidFill>
                  <a:srgbClr val="002060"/>
                </a:solidFill>
                <a:effectLst>
                  <a:outerShdw blurRad="38100" dist="38100" dir="2700000" algn="tl">
                    <a:srgbClr val="000000">
                      <a:alpha val="43137"/>
                    </a:srgbClr>
                  </a:outerShdw>
                </a:effectLst>
              </a:rPr>
              <a:t>Building and Sustaining Ready and Resilient Airmen and Families </a:t>
            </a:r>
          </a:p>
        </p:txBody>
      </p:sp>
    </p:spTree>
    <p:extLst>
      <p:ext uri="{BB962C8B-B14F-4D97-AF65-F5344CB8AC3E}">
        <p14:creationId xmlns:p14="http://schemas.microsoft.com/office/powerpoint/2010/main" val="1482743204"/>
      </p:ext>
    </p:extLst>
  </p:cSld>
  <p:clrMap bg1="lt1" tx1="dk1" bg2="lt2" tx2="dk2" accent1="accent1" accent2="accent2" accent3="accent3" accent4="accent4" accent5="accent5" accent6="accent6" hlink="hlink" folHlink="folHlink"/>
  <p:sldLayoutIdLst>
    <p:sldLayoutId id="2147490572" r:id="rId1"/>
    <p:sldLayoutId id="2147490573" r:id="rId2"/>
    <p:sldLayoutId id="2147490574" r:id="rId3"/>
    <p:sldLayoutId id="2147490575" r:id="rId4"/>
    <p:sldLayoutId id="2147490576" r:id="rId5"/>
    <p:sldLayoutId id="2147490577" r:id="rId6"/>
    <p:sldLayoutId id="2147490578" r:id="rId7"/>
    <p:sldLayoutId id="2147490579" r:id="rId8"/>
    <p:sldLayoutId id="2147490580" r:id="rId9"/>
    <p:sldLayoutId id="2147490581" r:id="rId10"/>
    <p:sldLayoutId id="2147490582" r:id="rId11"/>
  </p:sldLayoutIdLst>
  <p:hf hdr="0" dt="0"/>
  <p:txStyles>
    <p:titleStyle>
      <a:lvl1pPr algn="r" rtl="0" eaLnBrk="0" fontAlgn="base" hangingPunct="0">
        <a:spcBef>
          <a:spcPct val="0"/>
        </a:spcBef>
        <a:spcAft>
          <a:spcPct val="0"/>
        </a:spcAft>
        <a:defRPr sz="3600" b="1">
          <a:solidFill>
            <a:srgbClr val="0C2D83"/>
          </a:solidFill>
          <a:latin typeface="+mj-lt"/>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059" algn="r" rtl="0" eaLnBrk="0" fontAlgn="base" hangingPunct="0">
        <a:spcBef>
          <a:spcPct val="0"/>
        </a:spcBef>
        <a:spcAft>
          <a:spcPct val="0"/>
        </a:spcAft>
        <a:defRPr sz="3600" b="1">
          <a:solidFill>
            <a:srgbClr val="0C2D83"/>
          </a:solidFill>
          <a:latin typeface="Arial" charset="0"/>
        </a:defRPr>
      </a:lvl6pPr>
      <a:lvl7pPr marL="914118" algn="r" rtl="0" eaLnBrk="0" fontAlgn="base" hangingPunct="0">
        <a:spcBef>
          <a:spcPct val="0"/>
        </a:spcBef>
        <a:spcAft>
          <a:spcPct val="0"/>
        </a:spcAft>
        <a:defRPr sz="3600" b="1">
          <a:solidFill>
            <a:srgbClr val="0C2D83"/>
          </a:solidFill>
          <a:latin typeface="Arial" charset="0"/>
        </a:defRPr>
      </a:lvl7pPr>
      <a:lvl8pPr marL="1371176" algn="r" rtl="0" eaLnBrk="0" fontAlgn="base" hangingPunct="0">
        <a:spcBef>
          <a:spcPct val="0"/>
        </a:spcBef>
        <a:spcAft>
          <a:spcPct val="0"/>
        </a:spcAft>
        <a:defRPr sz="3600" b="1">
          <a:solidFill>
            <a:srgbClr val="0C2D83"/>
          </a:solidFill>
          <a:latin typeface="Arial" charset="0"/>
        </a:defRPr>
      </a:lvl8pPr>
      <a:lvl9pPr marL="1828234" algn="r" rtl="0" eaLnBrk="0" fontAlgn="base" hangingPunct="0">
        <a:spcBef>
          <a:spcPct val="0"/>
        </a:spcBef>
        <a:spcAft>
          <a:spcPct val="0"/>
        </a:spcAft>
        <a:defRPr sz="3600" b="1">
          <a:solidFill>
            <a:srgbClr val="0C2D83"/>
          </a:solidFill>
          <a:latin typeface="Arial" charset="0"/>
        </a:defRPr>
      </a:lvl9pPr>
    </p:titleStyle>
    <p:bodyStyle>
      <a:lvl1pPr marL="284163" indent="-284163"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7388" indent="-28098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2pPr>
      <a:lvl3pPr marL="1025525" indent="-2222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598613" indent="-22701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5813" indent="-22701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3823"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0881"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7940"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4997"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76" algn="l" defTabSz="914118" rtl="0" eaLnBrk="1" latinLnBrk="0" hangingPunct="1">
        <a:defRPr sz="1800" kern="1200">
          <a:solidFill>
            <a:schemeClr val="tx1"/>
          </a:solidFill>
          <a:latin typeface="+mn-lt"/>
          <a:ea typeface="+mn-ea"/>
          <a:cs typeface="+mn-cs"/>
        </a:defRPr>
      </a:lvl4pPr>
      <a:lvl5pPr marL="1828234" algn="l" defTabSz="914118" rtl="0" eaLnBrk="1" latinLnBrk="0" hangingPunct="1">
        <a:defRPr sz="1800" kern="1200">
          <a:solidFill>
            <a:schemeClr val="tx1"/>
          </a:solidFill>
          <a:latin typeface="+mn-lt"/>
          <a:ea typeface="+mn-ea"/>
          <a:cs typeface="+mn-cs"/>
        </a:defRPr>
      </a:lvl5pPr>
      <a:lvl6pPr marL="2285294" algn="l" defTabSz="914118" rtl="0" eaLnBrk="1" latinLnBrk="0" hangingPunct="1">
        <a:defRPr sz="1800" kern="1200">
          <a:solidFill>
            <a:schemeClr val="tx1"/>
          </a:solidFill>
          <a:latin typeface="+mn-lt"/>
          <a:ea typeface="+mn-ea"/>
          <a:cs typeface="+mn-cs"/>
        </a:defRPr>
      </a:lvl6pPr>
      <a:lvl7pPr marL="2742352" algn="l" defTabSz="914118" rtl="0" eaLnBrk="1" latinLnBrk="0" hangingPunct="1">
        <a:defRPr sz="1800" kern="1200">
          <a:solidFill>
            <a:schemeClr val="tx1"/>
          </a:solidFill>
          <a:latin typeface="+mn-lt"/>
          <a:ea typeface="+mn-ea"/>
          <a:cs typeface="+mn-cs"/>
        </a:defRPr>
      </a:lvl7pPr>
      <a:lvl8pPr marL="3199410" algn="l" defTabSz="914118" rtl="0" eaLnBrk="1" latinLnBrk="0" hangingPunct="1">
        <a:defRPr sz="1800" kern="1200">
          <a:solidFill>
            <a:schemeClr val="tx1"/>
          </a:solidFill>
          <a:latin typeface="+mn-lt"/>
          <a:ea typeface="+mn-ea"/>
          <a:cs typeface="+mn-cs"/>
        </a:defRPr>
      </a:lvl8pPr>
      <a:lvl9pPr marL="3656469" algn="l" defTabSz="9141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498600"/>
            <a:ext cx="8131175" cy="4324350"/>
          </a:xfrm>
          <a:prstGeom prst="rect">
            <a:avLst/>
          </a:prstGeom>
          <a:noFill/>
          <a:ln w="9525">
            <a:noFill/>
            <a:miter lim="800000"/>
            <a:headEnd/>
            <a:tailEnd/>
          </a:ln>
        </p:spPr>
        <p:txBody>
          <a:bodyPr vert="horz" wrap="square" lIns="91413" tIns="45705" rIns="91413" bIns="4570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8"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13" tIns="45705" rIns="91413" bIns="45705" numCol="1" anchor="ctr" anchorCtr="0" compatLnSpc="1">
            <a:prstTxWarp prst="textNoShape">
              <a:avLst/>
            </a:prstTxWarp>
          </a:bodyPr>
          <a:lstStyle/>
          <a:p>
            <a:pPr lvl="0"/>
            <a:r>
              <a:rPr lang="en-US"/>
              <a:t>Click to edit Master title style</a:t>
            </a:r>
          </a:p>
        </p:txBody>
      </p:sp>
      <p:sp>
        <p:nvSpPr>
          <p:cNvPr id="1039" name="Line 1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1041"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pic>
        <p:nvPicPr>
          <p:cNvPr id="10" name="Picture 2" descr="\\52mpls-fs-112\AFSVA_Org\CC\CCX\AFSVA Seal Jan 15\Heraldry Sketch Jul 15\afsva-sketch (4).jpg"/>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24"/>
          <a:stretch>
            <a:fillRect/>
          </a:stretch>
        </p:blipFill>
        <p:spPr>
          <a:xfrm>
            <a:off x="979176" y="6400800"/>
            <a:ext cx="7163421" cy="573074"/>
          </a:xfrm>
          <a:prstGeom prst="rect">
            <a:avLst/>
          </a:prstGeom>
        </p:spPr>
      </p:pic>
    </p:spTree>
    <p:extLst>
      <p:ext uri="{BB962C8B-B14F-4D97-AF65-F5344CB8AC3E}">
        <p14:creationId xmlns:p14="http://schemas.microsoft.com/office/powerpoint/2010/main" val="4091038610"/>
      </p:ext>
    </p:extLst>
  </p:cSld>
  <p:clrMap bg1="lt1" tx1="dk1" bg2="lt2" tx2="dk2" accent1="accent1" accent2="accent2" accent3="accent3" accent4="accent4" accent5="accent5" accent6="accent6" hlink="hlink" folHlink="folHlink"/>
  <p:sldLayoutIdLst>
    <p:sldLayoutId id="2147490584" r:id="rId1"/>
    <p:sldLayoutId id="2147490585" r:id="rId2"/>
    <p:sldLayoutId id="2147490586" r:id="rId3"/>
    <p:sldLayoutId id="2147490587" r:id="rId4"/>
    <p:sldLayoutId id="2147490588" r:id="rId5"/>
    <p:sldLayoutId id="2147490589" r:id="rId6"/>
    <p:sldLayoutId id="2147490590" r:id="rId7"/>
    <p:sldLayoutId id="2147490591" r:id="rId8"/>
    <p:sldLayoutId id="2147490592" r:id="rId9"/>
    <p:sldLayoutId id="2147490593" r:id="rId10"/>
    <p:sldLayoutId id="2147490594" r:id="rId11"/>
    <p:sldLayoutId id="2147490595" r:id="rId12"/>
    <p:sldLayoutId id="2147490596" r:id="rId13"/>
    <p:sldLayoutId id="2147490597" r:id="rId14"/>
    <p:sldLayoutId id="2147490598" r:id="rId15"/>
    <p:sldLayoutId id="2147490599" r:id="rId16"/>
    <p:sldLayoutId id="2147490600" r:id="rId17"/>
    <p:sldLayoutId id="2147490601" r:id="rId18"/>
    <p:sldLayoutId id="2147490602" r:id="rId19"/>
    <p:sldLayoutId id="2147490603" r:id="rId20"/>
    <p:sldLayoutId id="2147490604" r:id="rId21"/>
  </p:sldLayoutIdLst>
  <p:hf hdr="0" dt="0"/>
  <p:txStyles>
    <p:titleStyle>
      <a:lvl1pPr algn="r" rtl="0" eaLnBrk="0" fontAlgn="base" hangingPunct="0">
        <a:spcBef>
          <a:spcPct val="0"/>
        </a:spcBef>
        <a:spcAft>
          <a:spcPct val="0"/>
        </a:spcAft>
        <a:defRPr sz="3600" b="1">
          <a:solidFill>
            <a:srgbClr val="0C2D83"/>
          </a:solidFill>
          <a:latin typeface="+mj-lt"/>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059" algn="r" rtl="0" eaLnBrk="0" fontAlgn="base" hangingPunct="0">
        <a:spcBef>
          <a:spcPct val="0"/>
        </a:spcBef>
        <a:spcAft>
          <a:spcPct val="0"/>
        </a:spcAft>
        <a:defRPr sz="3600" b="1">
          <a:solidFill>
            <a:srgbClr val="0C2D83"/>
          </a:solidFill>
          <a:latin typeface="Arial" charset="0"/>
        </a:defRPr>
      </a:lvl6pPr>
      <a:lvl7pPr marL="914118" algn="r" rtl="0" eaLnBrk="0" fontAlgn="base" hangingPunct="0">
        <a:spcBef>
          <a:spcPct val="0"/>
        </a:spcBef>
        <a:spcAft>
          <a:spcPct val="0"/>
        </a:spcAft>
        <a:defRPr sz="3600" b="1">
          <a:solidFill>
            <a:srgbClr val="0C2D83"/>
          </a:solidFill>
          <a:latin typeface="Arial" charset="0"/>
        </a:defRPr>
      </a:lvl7pPr>
      <a:lvl8pPr marL="1371176" algn="r" rtl="0" eaLnBrk="0" fontAlgn="base" hangingPunct="0">
        <a:spcBef>
          <a:spcPct val="0"/>
        </a:spcBef>
        <a:spcAft>
          <a:spcPct val="0"/>
        </a:spcAft>
        <a:defRPr sz="3600" b="1">
          <a:solidFill>
            <a:srgbClr val="0C2D83"/>
          </a:solidFill>
          <a:latin typeface="Arial" charset="0"/>
        </a:defRPr>
      </a:lvl8pPr>
      <a:lvl9pPr marL="1828234" algn="r" rtl="0" eaLnBrk="0" fontAlgn="base" hangingPunct="0">
        <a:spcBef>
          <a:spcPct val="0"/>
        </a:spcBef>
        <a:spcAft>
          <a:spcPct val="0"/>
        </a:spcAft>
        <a:defRPr sz="3600" b="1">
          <a:solidFill>
            <a:srgbClr val="0C2D83"/>
          </a:solidFill>
          <a:latin typeface="Arial" charset="0"/>
        </a:defRPr>
      </a:lvl9pPr>
    </p:titleStyle>
    <p:bodyStyle>
      <a:lvl1pPr marL="284163" indent="-284163"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7388" indent="-28098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2pPr>
      <a:lvl3pPr marL="1025525" indent="-2222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598613" indent="-22701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5813" indent="-22701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3823"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0881"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7940"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4997"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76" algn="l" defTabSz="914118" rtl="0" eaLnBrk="1" latinLnBrk="0" hangingPunct="1">
        <a:defRPr sz="1800" kern="1200">
          <a:solidFill>
            <a:schemeClr val="tx1"/>
          </a:solidFill>
          <a:latin typeface="+mn-lt"/>
          <a:ea typeface="+mn-ea"/>
          <a:cs typeface="+mn-cs"/>
        </a:defRPr>
      </a:lvl4pPr>
      <a:lvl5pPr marL="1828234" algn="l" defTabSz="914118" rtl="0" eaLnBrk="1" latinLnBrk="0" hangingPunct="1">
        <a:defRPr sz="1800" kern="1200">
          <a:solidFill>
            <a:schemeClr val="tx1"/>
          </a:solidFill>
          <a:latin typeface="+mn-lt"/>
          <a:ea typeface="+mn-ea"/>
          <a:cs typeface="+mn-cs"/>
        </a:defRPr>
      </a:lvl5pPr>
      <a:lvl6pPr marL="2285294" algn="l" defTabSz="914118" rtl="0" eaLnBrk="1" latinLnBrk="0" hangingPunct="1">
        <a:defRPr sz="1800" kern="1200">
          <a:solidFill>
            <a:schemeClr val="tx1"/>
          </a:solidFill>
          <a:latin typeface="+mn-lt"/>
          <a:ea typeface="+mn-ea"/>
          <a:cs typeface="+mn-cs"/>
        </a:defRPr>
      </a:lvl6pPr>
      <a:lvl7pPr marL="2742352" algn="l" defTabSz="914118" rtl="0" eaLnBrk="1" latinLnBrk="0" hangingPunct="1">
        <a:defRPr sz="1800" kern="1200">
          <a:solidFill>
            <a:schemeClr val="tx1"/>
          </a:solidFill>
          <a:latin typeface="+mn-lt"/>
          <a:ea typeface="+mn-ea"/>
          <a:cs typeface="+mn-cs"/>
        </a:defRPr>
      </a:lvl7pPr>
      <a:lvl8pPr marL="3199410" algn="l" defTabSz="914118" rtl="0" eaLnBrk="1" latinLnBrk="0" hangingPunct="1">
        <a:defRPr sz="1800" kern="1200">
          <a:solidFill>
            <a:schemeClr val="tx1"/>
          </a:solidFill>
          <a:latin typeface="+mn-lt"/>
          <a:ea typeface="+mn-ea"/>
          <a:cs typeface="+mn-cs"/>
        </a:defRPr>
      </a:lvl8pPr>
      <a:lvl9pPr marL="3656469" algn="l" defTabSz="91411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498600"/>
            <a:ext cx="8131175" cy="4324350"/>
          </a:xfrm>
          <a:prstGeom prst="rect">
            <a:avLst/>
          </a:prstGeom>
          <a:noFill/>
          <a:ln w="9525">
            <a:noFill/>
            <a:miter lim="800000"/>
            <a:headEnd/>
            <a:tailEnd/>
          </a:ln>
        </p:spPr>
        <p:txBody>
          <a:bodyPr vert="horz" wrap="square" lIns="91413" tIns="45705" rIns="91413" bIns="4570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8"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13" tIns="45705" rIns="91413" bIns="45705" numCol="1" anchor="ctr" anchorCtr="0" compatLnSpc="1">
            <a:prstTxWarp prst="textNoShape">
              <a:avLst/>
            </a:prstTxWarp>
          </a:bodyPr>
          <a:lstStyle/>
          <a:p>
            <a:pPr lvl="0"/>
            <a:r>
              <a:rPr lang="en-US"/>
              <a:t>Click to edit Master title style</a:t>
            </a:r>
          </a:p>
        </p:txBody>
      </p:sp>
      <p:sp>
        <p:nvSpPr>
          <p:cNvPr id="1039" name="Line 1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sp>
        <p:nvSpPr>
          <p:cNvPr id="1041" name="Line 1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13" tIns="45705" rIns="91413" bIns="45705" anchor="ctr"/>
          <a:lstStyle/>
          <a:p>
            <a:pPr>
              <a:defRPr/>
            </a:pPr>
            <a:endParaRPr lang="en-US" sz="1400" dirty="0">
              <a:solidFill>
                <a:srgbClr val="000000"/>
              </a:solidFill>
              <a:latin typeface="Arial" charset="0"/>
            </a:endParaRPr>
          </a:p>
        </p:txBody>
      </p:sp>
      <p:pic>
        <p:nvPicPr>
          <p:cNvPr id="2" name="Picture 1"/>
          <p:cNvPicPr>
            <a:picLocks noChangeAspect="1"/>
          </p:cNvPicPr>
          <p:nvPr userDrawn="1"/>
        </p:nvPicPr>
        <p:blipFill>
          <a:blip r:embed="rId16"/>
          <a:stretch>
            <a:fillRect/>
          </a:stretch>
        </p:blipFill>
        <p:spPr>
          <a:xfrm>
            <a:off x="979176" y="6400800"/>
            <a:ext cx="7163421" cy="573074"/>
          </a:xfrm>
          <a:prstGeom prst="rect">
            <a:avLst/>
          </a:prstGeom>
        </p:spPr>
      </p:pic>
      <p:pic>
        <p:nvPicPr>
          <p:cNvPr id="3" name="Picture 2"/>
          <p:cNvPicPr>
            <a:picLocks noChangeAspect="1"/>
          </p:cNvPicPr>
          <p:nvPr userDrawn="1"/>
        </p:nvPicPr>
        <p:blipFill>
          <a:blip r:embed="rId17"/>
          <a:stretch>
            <a:fillRect/>
          </a:stretch>
        </p:blipFill>
        <p:spPr>
          <a:xfrm>
            <a:off x="381003" y="175300"/>
            <a:ext cx="918932" cy="905256"/>
          </a:xfrm>
          <a:prstGeom prst="rect">
            <a:avLst/>
          </a:prstGeom>
        </p:spPr>
      </p:pic>
    </p:spTree>
    <p:extLst>
      <p:ext uri="{BB962C8B-B14F-4D97-AF65-F5344CB8AC3E}">
        <p14:creationId xmlns:p14="http://schemas.microsoft.com/office/powerpoint/2010/main" val="584478352"/>
      </p:ext>
    </p:extLst>
  </p:cSld>
  <p:clrMap bg1="lt1" tx1="dk1" bg2="lt2" tx2="dk2" accent1="accent1" accent2="accent2" accent3="accent3" accent4="accent4" accent5="accent5" accent6="accent6" hlink="hlink" folHlink="folHlink"/>
  <p:sldLayoutIdLst>
    <p:sldLayoutId id="2147490606" r:id="rId1"/>
    <p:sldLayoutId id="2147490607" r:id="rId2"/>
    <p:sldLayoutId id="2147490608" r:id="rId3"/>
    <p:sldLayoutId id="2147490609" r:id="rId4"/>
    <p:sldLayoutId id="2147490610" r:id="rId5"/>
    <p:sldLayoutId id="2147490611" r:id="rId6"/>
    <p:sldLayoutId id="2147490612" r:id="rId7"/>
    <p:sldLayoutId id="2147490613" r:id="rId8"/>
    <p:sldLayoutId id="2147490614" r:id="rId9"/>
    <p:sldLayoutId id="2147490615" r:id="rId10"/>
    <p:sldLayoutId id="2147490616" r:id="rId11"/>
    <p:sldLayoutId id="2147490617" r:id="rId12"/>
    <p:sldLayoutId id="2147490618" r:id="rId13"/>
    <p:sldLayoutId id="2147490619" r:id="rId14"/>
  </p:sldLayoutIdLst>
  <p:hf hdr="0" dt="0"/>
  <p:txStyles>
    <p:titleStyle>
      <a:lvl1pPr algn="r" rtl="0" eaLnBrk="0" fontAlgn="base" hangingPunct="0">
        <a:spcBef>
          <a:spcPct val="0"/>
        </a:spcBef>
        <a:spcAft>
          <a:spcPct val="0"/>
        </a:spcAft>
        <a:defRPr sz="3600" b="1">
          <a:solidFill>
            <a:srgbClr val="0C2D83"/>
          </a:solidFill>
          <a:latin typeface="+mj-lt"/>
          <a:ea typeface="+mj-ea"/>
          <a:cs typeface="+mj-cs"/>
        </a:defRPr>
      </a:lvl1pPr>
      <a:lvl2pPr algn="r" rtl="0" eaLnBrk="0" fontAlgn="base" hangingPunct="0">
        <a:spcBef>
          <a:spcPct val="0"/>
        </a:spcBef>
        <a:spcAft>
          <a:spcPct val="0"/>
        </a:spcAft>
        <a:defRPr sz="3600" b="1">
          <a:solidFill>
            <a:srgbClr val="0C2D83"/>
          </a:solidFill>
          <a:latin typeface="Arial" charset="0"/>
        </a:defRPr>
      </a:lvl2pPr>
      <a:lvl3pPr algn="r" rtl="0" eaLnBrk="0" fontAlgn="base" hangingPunct="0">
        <a:spcBef>
          <a:spcPct val="0"/>
        </a:spcBef>
        <a:spcAft>
          <a:spcPct val="0"/>
        </a:spcAft>
        <a:defRPr sz="3600" b="1">
          <a:solidFill>
            <a:srgbClr val="0C2D83"/>
          </a:solidFill>
          <a:latin typeface="Arial" charset="0"/>
        </a:defRPr>
      </a:lvl3pPr>
      <a:lvl4pPr algn="r" rtl="0" eaLnBrk="0" fontAlgn="base" hangingPunct="0">
        <a:spcBef>
          <a:spcPct val="0"/>
        </a:spcBef>
        <a:spcAft>
          <a:spcPct val="0"/>
        </a:spcAft>
        <a:defRPr sz="3600" b="1">
          <a:solidFill>
            <a:srgbClr val="0C2D83"/>
          </a:solidFill>
          <a:latin typeface="Arial" charset="0"/>
        </a:defRPr>
      </a:lvl4pPr>
      <a:lvl5pPr algn="r" rtl="0" eaLnBrk="0" fontAlgn="base" hangingPunct="0">
        <a:spcBef>
          <a:spcPct val="0"/>
        </a:spcBef>
        <a:spcAft>
          <a:spcPct val="0"/>
        </a:spcAft>
        <a:defRPr sz="3600" b="1">
          <a:solidFill>
            <a:srgbClr val="0C2D83"/>
          </a:solidFill>
          <a:latin typeface="Arial" charset="0"/>
        </a:defRPr>
      </a:lvl5pPr>
      <a:lvl6pPr marL="457059" algn="r" rtl="0" eaLnBrk="0" fontAlgn="base" hangingPunct="0">
        <a:spcBef>
          <a:spcPct val="0"/>
        </a:spcBef>
        <a:spcAft>
          <a:spcPct val="0"/>
        </a:spcAft>
        <a:defRPr sz="3600" b="1">
          <a:solidFill>
            <a:srgbClr val="0C2D83"/>
          </a:solidFill>
          <a:latin typeface="Arial" charset="0"/>
        </a:defRPr>
      </a:lvl6pPr>
      <a:lvl7pPr marL="914118" algn="r" rtl="0" eaLnBrk="0" fontAlgn="base" hangingPunct="0">
        <a:spcBef>
          <a:spcPct val="0"/>
        </a:spcBef>
        <a:spcAft>
          <a:spcPct val="0"/>
        </a:spcAft>
        <a:defRPr sz="3600" b="1">
          <a:solidFill>
            <a:srgbClr val="0C2D83"/>
          </a:solidFill>
          <a:latin typeface="Arial" charset="0"/>
        </a:defRPr>
      </a:lvl7pPr>
      <a:lvl8pPr marL="1371176" algn="r" rtl="0" eaLnBrk="0" fontAlgn="base" hangingPunct="0">
        <a:spcBef>
          <a:spcPct val="0"/>
        </a:spcBef>
        <a:spcAft>
          <a:spcPct val="0"/>
        </a:spcAft>
        <a:defRPr sz="3600" b="1">
          <a:solidFill>
            <a:srgbClr val="0C2D83"/>
          </a:solidFill>
          <a:latin typeface="Arial" charset="0"/>
        </a:defRPr>
      </a:lvl8pPr>
      <a:lvl9pPr marL="1828234" algn="r" rtl="0" eaLnBrk="0" fontAlgn="base" hangingPunct="0">
        <a:spcBef>
          <a:spcPct val="0"/>
        </a:spcBef>
        <a:spcAft>
          <a:spcPct val="0"/>
        </a:spcAft>
        <a:defRPr sz="3600" b="1">
          <a:solidFill>
            <a:srgbClr val="0C2D83"/>
          </a:solidFill>
          <a:latin typeface="Arial" charset="0"/>
        </a:defRPr>
      </a:lvl9pPr>
    </p:titleStyle>
    <p:bodyStyle>
      <a:lvl1pPr marL="284163" indent="-284163"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7388" indent="-280988"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5525" indent="-222250" algn="l" rtl="0" eaLnBrk="0" fontAlgn="base" hangingPunct="0">
        <a:spcBef>
          <a:spcPct val="20000"/>
        </a:spcBef>
        <a:spcAft>
          <a:spcPct val="0"/>
        </a:spcAft>
        <a:buClr>
          <a:srgbClr val="0C2D83"/>
        </a:buClr>
        <a:buSzPct val="80000"/>
        <a:buFont typeface="Wingdings" pitchFamily="2" charset="2"/>
        <a:buChar char="n"/>
        <a:defRPr sz="2000" b="1">
          <a:solidFill>
            <a:schemeClr val="tx1"/>
          </a:solidFill>
          <a:latin typeface="+mn-lt"/>
        </a:defRPr>
      </a:lvl3pPr>
      <a:lvl4pPr marL="1598613" indent="-22701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5813" indent="-227013"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3823"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0881"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7940"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4997" indent="-228529"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76" algn="l" defTabSz="914118" rtl="0" eaLnBrk="1" latinLnBrk="0" hangingPunct="1">
        <a:defRPr sz="1800" kern="1200">
          <a:solidFill>
            <a:schemeClr val="tx1"/>
          </a:solidFill>
          <a:latin typeface="+mn-lt"/>
          <a:ea typeface="+mn-ea"/>
          <a:cs typeface="+mn-cs"/>
        </a:defRPr>
      </a:lvl4pPr>
      <a:lvl5pPr marL="1828234" algn="l" defTabSz="914118" rtl="0" eaLnBrk="1" latinLnBrk="0" hangingPunct="1">
        <a:defRPr sz="1800" kern="1200">
          <a:solidFill>
            <a:schemeClr val="tx1"/>
          </a:solidFill>
          <a:latin typeface="+mn-lt"/>
          <a:ea typeface="+mn-ea"/>
          <a:cs typeface="+mn-cs"/>
        </a:defRPr>
      </a:lvl5pPr>
      <a:lvl6pPr marL="2285294" algn="l" defTabSz="914118" rtl="0" eaLnBrk="1" latinLnBrk="0" hangingPunct="1">
        <a:defRPr sz="1800" kern="1200">
          <a:solidFill>
            <a:schemeClr val="tx1"/>
          </a:solidFill>
          <a:latin typeface="+mn-lt"/>
          <a:ea typeface="+mn-ea"/>
          <a:cs typeface="+mn-cs"/>
        </a:defRPr>
      </a:lvl6pPr>
      <a:lvl7pPr marL="2742352" algn="l" defTabSz="914118" rtl="0" eaLnBrk="1" latinLnBrk="0" hangingPunct="1">
        <a:defRPr sz="1800" kern="1200">
          <a:solidFill>
            <a:schemeClr val="tx1"/>
          </a:solidFill>
          <a:latin typeface="+mn-lt"/>
          <a:ea typeface="+mn-ea"/>
          <a:cs typeface="+mn-cs"/>
        </a:defRPr>
      </a:lvl7pPr>
      <a:lvl8pPr marL="3199410" algn="l" defTabSz="914118" rtl="0" eaLnBrk="1" latinLnBrk="0" hangingPunct="1">
        <a:defRPr sz="1800" kern="1200">
          <a:solidFill>
            <a:schemeClr val="tx1"/>
          </a:solidFill>
          <a:latin typeface="+mn-lt"/>
          <a:ea typeface="+mn-ea"/>
          <a:cs typeface="+mn-cs"/>
        </a:defRPr>
      </a:lvl8pPr>
      <a:lvl9pPr marL="3656469" algn="l" defTabSz="91411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8/7/2024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A45AE7D9-FCBC-4825-8C80-0722D33A0698}"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52mpls-fs-112\AFSVA_Org\CC\CCX\AFSVA Seal Jan 15\Heraldry Sketch Jul 15\afsva-sketch (4).jpg">
            <a:extLst>
              <a:ext uri="{FF2B5EF4-FFF2-40B4-BE49-F238E27FC236}">
                <a16:creationId xmlns:a16="http://schemas.microsoft.com/office/drawing/2014/main" id="{08AC0433-0DD3-59D0-9796-CF9B21922EC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81000" y="190393"/>
            <a:ext cx="853660" cy="8428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3B09890-17C6-1CC0-E7A0-B87836492B70}"/>
              </a:ext>
            </a:extLst>
          </p:cNvPr>
          <p:cNvSpPr/>
          <p:nvPr userDrawn="1"/>
        </p:nvSpPr>
        <p:spPr>
          <a:xfrm>
            <a:off x="76200" y="6457890"/>
            <a:ext cx="8839200" cy="369332"/>
          </a:xfrm>
          <a:prstGeom prst="rect">
            <a:avLst/>
          </a:prstGeom>
        </p:spPr>
        <p:txBody>
          <a:bodyPr wrap="square">
            <a:spAutoFit/>
          </a:bodyPr>
          <a:lstStyle/>
          <a:p>
            <a:r>
              <a:rPr lang="en-US" sz="1800" b="0" i="1" dirty="0">
                <a:solidFill>
                  <a:srgbClr val="002060"/>
                </a:solidFill>
                <a:effectLst>
                  <a:outerShdw blurRad="38100" dist="38100" dir="2700000" algn="tl">
                    <a:srgbClr val="000000">
                      <a:alpha val="43137"/>
                    </a:srgbClr>
                  </a:outerShdw>
                </a:effectLst>
              </a:rPr>
              <a:t>                     Building and Sustaining Ready and Resilient Airmen and Families </a:t>
            </a:r>
          </a:p>
        </p:txBody>
      </p:sp>
    </p:spTree>
    <p:extLst>
      <p:ext uri="{BB962C8B-B14F-4D97-AF65-F5344CB8AC3E}">
        <p14:creationId xmlns:p14="http://schemas.microsoft.com/office/powerpoint/2010/main" val="2886152048"/>
      </p:ext>
    </p:extLst>
  </p:cSld>
  <p:clrMap bg1="lt1" tx1="dk1" bg2="lt2" tx2="dk2" accent1="accent1" accent2="accent2" accent3="accent3" accent4="accent4" accent5="accent5" accent6="accent6" hlink="hlink" folHlink="folHlink"/>
  <p:sldLayoutIdLst>
    <p:sldLayoutId id="2147490621" r:id="rId1"/>
    <p:sldLayoutId id="2147490622" r:id="rId2"/>
    <p:sldLayoutId id="2147490623" r:id="rId3"/>
    <p:sldLayoutId id="2147490624" r:id="rId4"/>
    <p:sldLayoutId id="2147490625" r:id="rId5"/>
    <p:sldLayoutId id="2147490626" r:id="rId6"/>
    <p:sldLayoutId id="2147490627" r:id="rId7"/>
    <p:sldLayoutId id="2147490628" r:id="rId8"/>
    <p:sldLayoutId id="2147490629" r:id="rId9"/>
    <p:sldLayoutId id="2147490630" r:id="rId10"/>
    <p:sldLayoutId id="214749063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s.fl.gov/sunbiz/start-business/efile/fl-nonprofit-corporat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dos.fl.gov/sunbiz/start-business/efile/fl-nonprofit-corporation/instruction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fdacs.gov/Pay-Register-Onlin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tax990.com/state-filing-requirements-for-nonprofits/florida/" TargetMode="External"/><Relationship Id="rId4" Type="http://schemas.openxmlformats.org/officeDocument/2006/relationships/hyperlink" Target="https://www.fdacs.gov/Business-Services/Solicitation-of-Contribut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floridarevenue.com/taxes/businesses/Pages/sales_cex.asp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irs.gov/businesses/small-businesses-self-employed/apply-for-an-employer-identification-number-ein-onlin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apps.irs.gov/app/eo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irs.gov/forms-pubs/about-form-112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irs.gov/instructions/i112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irs.gov/charities-non-profits/applying-for-tax-exempt-statu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irs.gov/charities-non-profits/exempt-organizations-organizing-document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www.irs.gov/charities-non-profits/applying-for-tax-exempt-status" TargetMode="External"/><Relationship Id="rId4" Type="http://schemas.openxmlformats.org/officeDocument/2006/relationships/hyperlink" Target="https://www.irs.gov/charities-non-profits/obtaining-an-employer-identification-number-for-an-exempt-organizatio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irs.gov/charities-non-profits/annual-filing-and-form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irs.gov/charities-non-profits/annual-electronic-notice-form-990-n-for-small-organizations-faqs-when-to-fil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irs.gov/charities-non-profits/automatic-revocation-of-exemption"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os.fl.gov/sunbiz/manage-business/update-informatio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irs.gov/charities-non-profits/charitable-organizations/change-of-name-exempt-organization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www.irs.gov/charities-non-profits/exempt-organizations-affirmation-letters" TargetMode="External"/><Relationship Id="rId5" Type="http://schemas.openxmlformats.org/officeDocument/2006/relationships/hyperlink" Target="https://www.irs.gov/charities-non-profits/exempt-organizations-help-from-the-irs" TargetMode="External"/><Relationship Id="rId4" Type="http://schemas.openxmlformats.org/officeDocument/2006/relationships/hyperlink" Target="https://www.irs.gov/charities-non-profits/other-non-profits/change-of-address-exempt-organization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0.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80.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myhurlburt.com/pages/Private-Orgs.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mailto:1SOFSS.NAF.AO.ORG@US.AF.MI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4"/>
          <p:cNvPicPr>
            <a:picLocks noChangeAspect="1" noChangeArrowheads="1"/>
          </p:cNvPicPr>
          <p:nvPr/>
        </p:nvPicPr>
        <p:blipFill>
          <a:blip r:embed="rId3" cstate="print"/>
          <a:srcRect/>
          <a:stretch>
            <a:fillRect/>
          </a:stretch>
        </p:blipFill>
        <p:spPr bwMode="auto">
          <a:xfrm>
            <a:off x="1613674" y="125916"/>
            <a:ext cx="7136781" cy="1037063"/>
          </a:xfrm>
          <a:prstGeom prst="rect">
            <a:avLst/>
          </a:prstGeom>
          <a:noFill/>
          <a:ln w="9525">
            <a:noFill/>
            <a:miter lim="800000"/>
            <a:headEnd/>
            <a:tailEnd/>
          </a:ln>
        </p:spPr>
      </p:pic>
      <p:sp>
        <p:nvSpPr>
          <p:cNvPr id="6" name="Rectangle 3">
            <a:extLst>
              <a:ext uri="{FF2B5EF4-FFF2-40B4-BE49-F238E27FC236}">
                <a16:creationId xmlns:a16="http://schemas.microsoft.com/office/drawing/2014/main" id="{13A42088-EDBA-4FBF-9C2D-19A1FAE5FC31}"/>
              </a:ext>
            </a:extLst>
          </p:cNvPr>
          <p:cNvSpPr txBox="1">
            <a:spLocks noChangeArrowheads="1"/>
          </p:cNvSpPr>
          <p:nvPr/>
        </p:nvSpPr>
        <p:spPr bwMode="auto">
          <a:xfrm>
            <a:off x="322263" y="1997179"/>
            <a:ext cx="8499475" cy="2305314"/>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i="1">
                <a:solidFill>
                  <a:srgbClr val="151C77"/>
                </a:solidFill>
                <a:latin typeface="+mj-lt"/>
                <a:ea typeface="+mj-ea"/>
                <a:cs typeface="+mj-cs"/>
              </a:defRPr>
            </a:lvl1pPr>
            <a:lvl2pPr algn="ctr" rtl="0" eaLnBrk="0" fontAlgn="base" hangingPunct="0">
              <a:spcBef>
                <a:spcPct val="0"/>
              </a:spcBef>
              <a:spcAft>
                <a:spcPct val="0"/>
              </a:spcAft>
              <a:defRPr sz="3600" b="1" i="1">
                <a:solidFill>
                  <a:srgbClr val="151C77"/>
                </a:solidFill>
                <a:latin typeface="Arial" charset="0"/>
              </a:defRPr>
            </a:lvl2pPr>
            <a:lvl3pPr algn="ctr" rtl="0" eaLnBrk="0" fontAlgn="base" hangingPunct="0">
              <a:spcBef>
                <a:spcPct val="0"/>
              </a:spcBef>
              <a:spcAft>
                <a:spcPct val="0"/>
              </a:spcAft>
              <a:defRPr sz="3600" b="1" i="1">
                <a:solidFill>
                  <a:srgbClr val="151C77"/>
                </a:solidFill>
                <a:latin typeface="Arial" charset="0"/>
              </a:defRPr>
            </a:lvl3pPr>
            <a:lvl4pPr algn="ctr" rtl="0" eaLnBrk="0" fontAlgn="base" hangingPunct="0">
              <a:spcBef>
                <a:spcPct val="0"/>
              </a:spcBef>
              <a:spcAft>
                <a:spcPct val="0"/>
              </a:spcAft>
              <a:defRPr sz="3600" b="1" i="1">
                <a:solidFill>
                  <a:srgbClr val="151C77"/>
                </a:solidFill>
                <a:latin typeface="Arial" charset="0"/>
              </a:defRPr>
            </a:lvl4pPr>
            <a:lvl5pPr algn="ctr" rtl="0" eaLnBrk="0" fontAlgn="base" hangingPunct="0">
              <a:spcBef>
                <a:spcPct val="0"/>
              </a:spcBef>
              <a:spcAft>
                <a:spcPct val="0"/>
              </a:spcAft>
              <a:defRPr sz="3600" b="1" i="1">
                <a:solidFill>
                  <a:srgbClr val="151C77"/>
                </a:solidFill>
                <a:latin typeface="Arial" charset="0"/>
              </a:defRPr>
            </a:lvl5pPr>
            <a:lvl6pPr marL="457200" algn="ctr" rtl="0" eaLnBrk="0" fontAlgn="base" hangingPunct="0">
              <a:spcBef>
                <a:spcPct val="0"/>
              </a:spcBef>
              <a:spcAft>
                <a:spcPct val="0"/>
              </a:spcAft>
              <a:defRPr sz="3600" b="1" i="1">
                <a:solidFill>
                  <a:srgbClr val="151C77"/>
                </a:solidFill>
                <a:latin typeface="Arial" charset="0"/>
              </a:defRPr>
            </a:lvl6pPr>
            <a:lvl7pPr marL="914400" algn="ctr" rtl="0" eaLnBrk="0" fontAlgn="base" hangingPunct="0">
              <a:spcBef>
                <a:spcPct val="0"/>
              </a:spcBef>
              <a:spcAft>
                <a:spcPct val="0"/>
              </a:spcAft>
              <a:defRPr sz="3600" b="1" i="1">
                <a:solidFill>
                  <a:srgbClr val="151C77"/>
                </a:solidFill>
                <a:latin typeface="Arial" charset="0"/>
              </a:defRPr>
            </a:lvl7pPr>
            <a:lvl8pPr marL="1371600" algn="ctr" rtl="0" eaLnBrk="0" fontAlgn="base" hangingPunct="0">
              <a:spcBef>
                <a:spcPct val="0"/>
              </a:spcBef>
              <a:spcAft>
                <a:spcPct val="0"/>
              </a:spcAft>
              <a:defRPr sz="3600" b="1" i="1">
                <a:solidFill>
                  <a:srgbClr val="151C77"/>
                </a:solidFill>
                <a:latin typeface="Arial" charset="0"/>
              </a:defRPr>
            </a:lvl8pPr>
            <a:lvl9pPr marL="1828800" algn="ctr" rtl="0" eaLnBrk="0" fontAlgn="base" hangingPunct="0">
              <a:spcBef>
                <a:spcPct val="0"/>
              </a:spcBef>
              <a:spcAft>
                <a:spcPct val="0"/>
              </a:spcAft>
              <a:defRPr sz="3600" b="1" i="1">
                <a:solidFill>
                  <a:srgbClr val="151C77"/>
                </a:solidFill>
                <a:latin typeface="Arial"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151C77"/>
                </a:solidFill>
                <a:effectLst>
                  <a:outerShdw blurRad="38100" dist="38100" dir="2700000" algn="tl">
                    <a:srgbClr val="000000">
                      <a:alpha val="43137"/>
                    </a:srgbClr>
                  </a:outerShdw>
                </a:effectLst>
                <a:uLnTx/>
                <a:uFillTx/>
                <a:latin typeface="Arial"/>
                <a:ea typeface="+mj-ea"/>
                <a:cs typeface="+mj-cs"/>
              </a:rPr>
              <a:t>UNOFFICAL ACTIVITIES &amp;  PRIVATE ORGANIZATIONS</a:t>
            </a:r>
          </a:p>
        </p:txBody>
      </p:sp>
      <p:sp>
        <p:nvSpPr>
          <p:cNvPr id="7" name="Rectangle 2">
            <a:extLst>
              <a:ext uri="{FF2B5EF4-FFF2-40B4-BE49-F238E27FC236}">
                <a16:creationId xmlns:a16="http://schemas.microsoft.com/office/drawing/2014/main" id="{855FFF56-DC37-4B67-A56F-9578AF72B9CA}"/>
              </a:ext>
            </a:extLst>
          </p:cNvPr>
          <p:cNvSpPr txBox="1">
            <a:spLocks noChangeArrowheads="1"/>
          </p:cNvSpPr>
          <p:nvPr/>
        </p:nvSpPr>
        <p:spPr bwMode="auto">
          <a:xfrm>
            <a:off x="1788795" y="4565983"/>
            <a:ext cx="5850870" cy="13269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1 SOFSS NAF ACCOUNTING OFFICE</a:t>
            </a:r>
          </a:p>
          <a:p>
            <a:pPr marL="0" marR="0" lvl="0" indent="0" algn="ctr" defTabSz="914400" rtl="0" eaLnBrk="0" fontAlgn="base" latinLnBrk="0" hangingPunct="0">
              <a:lnSpc>
                <a:spcPct val="100000"/>
              </a:lnSpc>
              <a:spcBef>
                <a:spcPct val="20000"/>
              </a:spcBef>
              <a:spcAft>
                <a:spcPct val="0"/>
              </a:spcAft>
              <a:buClr>
                <a:srgbClr val="151C77"/>
              </a:buClr>
              <a:buSzPct val="80000"/>
              <a:buFont typeface="Wingdings" pitchFamily="2" charset="2"/>
              <a:buNone/>
              <a:tabLst/>
              <a:defRPr/>
            </a:pPr>
            <a:r>
              <a:rPr kumimoji="0" lang="en-US" sz="2000" b="1" i="1" u="none" strike="noStrike" kern="0" cap="none" spc="0" normalizeH="0" baseline="0" noProof="0" dirty="0">
                <a:ln>
                  <a:noFill/>
                </a:ln>
                <a:solidFill>
                  <a:srgbClr val="000000"/>
                </a:solidFill>
                <a:effectLst/>
                <a:uLnTx/>
                <a:uFillTx/>
                <a:latin typeface="Arial"/>
                <a:ea typeface="+mn-ea"/>
                <a:cs typeface="+mn-cs"/>
              </a:rPr>
              <a:t>PO Coordinator: Mrs. Sydney James (McCabe)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48696" y="126041"/>
            <a:ext cx="7514303"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Unit Unofficial Activities (UA)</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0999" y="1332264"/>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endParaRPr lang="en-US" sz="2400" i="0" u="none" strike="noStrike" baseline="0" dirty="0">
              <a:solidFill>
                <a:srgbClr val="000000"/>
              </a:solidFill>
              <a:latin typeface="Times New Roman" panose="02020603050405020304" pitchFamily="18" charset="0"/>
            </a:endParaRPr>
          </a:p>
          <a:p>
            <a:pPr marL="0" indent="0">
              <a:buNone/>
            </a:pPr>
            <a:r>
              <a:rPr lang="en-US" sz="2400" i="0" strike="noStrike" baseline="0" dirty="0">
                <a:solidFill>
                  <a:srgbClr val="000000"/>
                </a:solidFill>
                <a:latin typeface="Times New Roman" panose="02020603050405020304" pitchFamily="18" charset="0"/>
              </a:rPr>
              <a:t>Base-Level Fundraising in an Official Capacity – Unit Unofficial Activities </a:t>
            </a:r>
            <a:endParaRPr lang="en-US" sz="240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Fundraising within an official capacity outside the AFAF &amp; CFC is extremely limited and therefore confined to the unit level. As a reminder – “official” in this case refers to fundraising that is permissible to be conducted on official duty status and preformed as a part of one’s service as an AF or Federal employee. Although the name may be a bit confusing, this program is referred to as </a:t>
            </a:r>
            <a:r>
              <a:rPr lang="en-US" sz="2400" b="1" i="0" u="none" strike="noStrike" baseline="0" dirty="0">
                <a:solidFill>
                  <a:srgbClr val="000000"/>
                </a:solidFill>
                <a:latin typeface="Times New Roman" panose="02020603050405020304" pitchFamily="18" charset="0"/>
              </a:rPr>
              <a:t>Unit Unofficial Activities or UAs. </a:t>
            </a:r>
            <a:endParaRPr lang="en-US" sz="24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1905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48696" y="126041"/>
            <a:ext cx="7514303"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Unit Unofficial Activities (UA)</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0999" y="1519078"/>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i="0" u="none" strike="noStrike" baseline="0" dirty="0">
                <a:solidFill>
                  <a:srgbClr val="000000"/>
                </a:solidFill>
                <a:latin typeface="Times New Roman" panose="02020603050405020304" pitchFamily="18" charset="0"/>
              </a:rPr>
              <a:t>UAs are completely internal programs confined within their respective unit and are further restricted to only allow for the temporary storage of funds in an official capacity. </a:t>
            </a:r>
          </a:p>
          <a:p>
            <a:r>
              <a:rPr lang="en-US" b="0" i="0" u="none" strike="noStrike" baseline="0" dirty="0">
                <a:solidFill>
                  <a:srgbClr val="000000"/>
                </a:solidFill>
                <a:latin typeface="Times New Roman" panose="02020603050405020304" pitchFamily="18" charset="0"/>
              </a:rPr>
              <a:t>These funds must be used for future investments to enhance the welfare of squadron/unit members. This includes </a:t>
            </a:r>
          </a:p>
          <a:p>
            <a:pPr lvl="1"/>
            <a:r>
              <a:rPr lang="en-US" b="0" i="0" u="none" strike="noStrike" baseline="0" dirty="0">
                <a:solidFill>
                  <a:srgbClr val="000000"/>
                </a:solidFill>
                <a:latin typeface="Times New Roman" panose="02020603050405020304" pitchFamily="18" charset="0"/>
              </a:rPr>
              <a:t>your snack bar</a:t>
            </a:r>
          </a:p>
          <a:p>
            <a:pPr lvl="1"/>
            <a:r>
              <a:rPr lang="en-US" b="0" i="0" u="none" strike="noStrike" baseline="0" dirty="0">
                <a:solidFill>
                  <a:srgbClr val="000000"/>
                </a:solidFill>
                <a:latin typeface="Times New Roman" panose="02020603050405020304" pitchFamily="18" charset="0"/>
              </a:rPr>
              <a:t>burger burns</a:t>
            </a:r>
          </a:p>
          <a:p>
            <a:pPr lvl="1"/>
            <a:r>
              <a:rPr lang="en-US" b="0" i="0" u="none" strike="noStrike" baseline="0" dirty="0">
                <a:solidFill>
                  <a:srgbClr val="000000"/>
                </a:solidFill>
                <a:latin typeface="Times New Roman" panose="02020603050405020304" pitchFamily="18" charset="0"/>
              </a:rPr>
              <a:t>collecting money for special infrequent occasions (see </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Title 5 CFR, part 2635 Subpart C</a:t>
            </a:r>
            <a:r>
              <a:rPr lang="en-US" b="0" i="0" u="none" strike="noStrike" baseline="0" dirty="0">
                <a:solidFill>
                  <a:srgbClr val="000000"/>
                </a:solidFill>
                <a:latin typeface="Times New Roman" panose="02020603050405020304" pitchFamily="18" charset="0"/>
              </a:rPr>
              <a:t>)</a:t>
            </a:r>
          </a:p>
          <a:p>
            <a:pPr lvl="1"/>
            <a:r>
              <a:rPr lang="en-US" b="0" i="0" u="none" strike="noStrike" baseline="0" dirty="0">
                <a:solidFill>
                  <a:srgbClr val="000000"/>
                </a:solidFill>
                <a:latin typeface="Times New Roman" panose="02020603050405020304" pitchFamily="18" charset="0"/>
              </a:rPr>
              <a:t>selling merch to unit members and dependents</a:t>
            </a:r>
          </a:p>
          <a:p>
            <a:pPr lvl="1"/>
            <a:r>
              <a:rPr lang="en-US" b="0" i="0" u="none" strike="noStrike" baseline="0" dirty="0">
                <a:solidFill>
                  <a:srgbClr val="000000"/>
                </a:solidFill>
                <a:latin typeface="Times New Roman" panose="02020603050405020304" pitchFamily="18" charset="0"/>
              </a:rPr>
              <a:t>And other MWR activities</a:t>
            </a:r>
          </a:p>
          <a:p>
            <a:r>
              <a:rPr lang="en-US" sz="2000" b="0" i="0" u="none" strike="noStrike" baseline="0" dirty="0">
                <a:solidFill>
                  <a:srgbClr val="000000"/>
                </a:solidFill>
                <a:latin typeface="Times New Roman" panose="02020603050405020304" pitchFamily="18" charset="0"/>
              </a:rPr>
              <a:t>These operations must be completely internal and are not to extend beyond squadron/unit personnel and their dependents (although there are special circumstances).</a:t>
            </a:r>
            <a:endParaRPr lang="en-US"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5975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48696" y="126041"/>
            <a:ext cx="7514303"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Unit Unofficial Activities (UA)</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1000" y="1764884"/>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sz="2400" i="0" u="none" strike="noStrike" baseline="0" dirty="0">
                <a:solidFill>
                  <a:srgbClr val="000000"/>
                </a:solidFill>
                <a:latin typeface="Times New Roman" panose="02020603050405020304" pitchFamily="18" charset="0"/>
              </a:rPr>
              <a:t>Unofficial unit fundraising, also known as “for us, by us,” is held to a monetary limit of $1,000 in monthly assets (think cash in the bank; not value of snacks in your snack bar) in order to facilitate funds being invested back into a squadron/unit. </a:t>
            </a:r>
          </a:p>
          <a:p>
            <a:pPr marL="0" indent="0">
              <a:buNone/>
            </a:pPr>
            <a:endParaRPr lang="en-US" sz="240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UAs are not meant to facilitate large fundraising efforts which is why some decide to establish a private org. </a:t>
            </a:r>
          </a:p>
        </p:txBody>
      </p:sp>
    </p:spTree>
    <p:extLst>
      <p:ext uri="{BB962C8B-B14F-4D97-AF65-F5344CB8AC3E}">
        <p14:creationId xmlns:p14="http://schemas.microsoft.com/office/powerpoint/2010/main" val="57672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17905" y="165370"/>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UA Monthly Asset Limit</a:t>
            </a:r>
          </a:p>
        </p:txBody>
      </p:sp>
      <p:sp>
        <p:nvSpPr>
          <p:cNvPr id="6" name="TextBox 5">
            <a:extLst>
              <a:ext uri="{FF2B5EF4-FFF2-40B4-BE49-F238E27FC236}">
                <a16:creationId xmlns:a16="http://schemas.microsoft.com/office/drawing/2014/main" id="{8970F7DF-BAEE-408D-B1D2-1865DF402D12}"/>
              </a:ext>
            </a:extLst>
          </p:cNvPr>
          <p:cNvSpPr txBox="1"/>
          <p:nvPr/>
        </p:nvSpPr>
        <p:spPr>
          <a:xfrm>
            <a:off x="216309" y="1233942"/>
            <a:ext cx="8544233" cy="5170646"/>
          </a:xfrm>
          <a:prstGeom prst="rect">
            <a:avLst/>
          </a:prstGeom>
          <a:noFill/>
        </p:spPr>
        <p:txBody>
          <a:bodyPr wrap="square" rtlCol="0">
            <a:spAutoFit/>
          </a:bodyPr>
          <a:lstStyle/>
          <a:p>
            <a:pPr marL="342900" indent="-342900">
              <a:buFont typeface="Wingdings" panose="05000000000000000000" pitchFamily="2" charset="2"/>
              <a:buChar char="§"/>
            </a:pPr>
            <a:r>
              <a:rPr lang="en-US" dirty="0"/>
              <a:t>If your organization exceeds a monthly average of $1,000 over a 6-month period, your options are to:</a:t>
            </a:r>
          </a:p>
          <a:p>
            <a:pPr marL="342900" indent="-342900">
              <a:buFont typeface="Wingdings" panose="05000000000000000000" pitchFamily="2" charset="2"/>
              <a:buChar char="§"/>
            </a:pPr>
            <a:endParaRPr lang="en-US" dirty="0"/>
          </a:p>
          <a:p>
            <a:pPr marL="914400" lvl="1" indent="-457200">
              <a:buFont typeface="+mj-lt"/>
              <a:buAutoNum type="arabicPeriod"/>
            </a:pPr>
            <a:r>
              <a:rPr lang="en-US" dirty="0"/>
              <a:t> Establish a Private Organization to assist with operations.</a:t>
            </a:r>
            <a:br>
              <a:rPr lang="en-US" dirty="0"/>
            </a:br>
            <a:endParaRPr lang="en-US" dirty="0"/>
          </a:p>
          <a:p>
            <a:pPr lvl="1"/>
            <a:r>
              <a:rPr lang="en-US" dirty="0"/>
              <a:t>2. Discontinue on-base operations or reduce current assets.</a:t>
            </a:r>
          </a:p>
          <a:p>
            <a:pPr lvl="1"/>
            <a:endParaRPr lang="en-US" dirty="0"/>
          </a:p>
          <a:p>
            <a:pPr marL="342900" indent="-342900">
              <a:buFont typeface="Arial" panose="020B0604020202020204" pitchFamily="34" charset="0"/>
              <a:buChar char="•"/>
            </a:pPr>
            <a:r>
              <a:rPr lang="en-US" dirty="0"/>
              <a:t>This limit can be increased by $100 for every 50-unit members over 300, to a maximum of $5,000 monthly average . </a:t>
            </a:r>
          </a:p>
          <a:p>
            <a:pPr marL="342900" indent="-342900">
              <a:buFont typeface="Arial" panose="020B0604020202020204" pitchFamily="34" charset="0"/>
              <a:buChar char="•"/>
            </a:pPr>
            <a:endParaRPr lang="en-US" dirty="0"/>
          </a:p>
          <a:p>
            <a:pPr marL="342900" indent="-342900">
              <a:buFont typeface="Wingdings" panose="05000000000000000000" pitchFamily="2" charset="2"/>
              <a:buChar char="§"/>
            </a:pPr>
            <a:r>
              <a:rPr lang="en-US" dirty="0"/>
              <a:t>Please be aware AAFES has priority for sustainment operations and does have authority to step in if snack bars exceed a certain limit.</a:t>
            </a:r>
            <a:br>
              <a:rPr lang="en-US" sz="2400" dirty="0"/>
            </a:br>
            <a:endParaRPr lang="en-US" sz="2400" dirty="0"/>
          </a:p>
          <a:p>
            <a:br>
              <a:rPr lang="en-US" sz="2400" dirty="0"/>
            </a:br>
            <a:endParaRPr lang="en-US" sz="2200" dirty="0">
              <a:solidFill>
                <a:srgbClr val="FF0000"/>
              </a:solidFill>
            </a:endParaRPr>
          </a:p>
        </p:txBody>
      </p:sp>
    </p:spTree>
    <p:extLst>
      <p:ext uri="{BB962C8B-B14F-4D97-AF65-F5344CB8AC3E}">
        <p14:creationId xmlns:p14="http://schemas.microsoft.com/office/powerpoint/2010/main" val="90494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48696" y="126041"/>
            <a:ext cx="7514303"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Unit Unofficial Activities (UA)</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0999" y="1431957"/>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sz="2400" i="0" u="none" strike="noStrike" baseline="0" dirty="0">
                <a:solidFill>
                  <a:srgbClr val="000000"/>
                </a:solidFill>
                <a:latin typeface="Times New Roman" panose="02020603050405020304" pitchFamily="18" charset="0"/>
              </a:rPr>
              <a:t>The approving authority for UA events is the unit CC </a:t>
            </a:r>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They can approve internal fundraising events</a:t>
            </a:r>
          </a:p>
          <a:p>
            <a:pPr lvl="1"/>
            <a:r>
              <a:rPr lang="en-US" sz="2400" b="0" dirty="0">
                <a:solidFill>
                  <a:srgbClr val="000000"/>
                </a:solidFill>
                <a:latin typeface="Times New Roman" panose="02020603050405020304" pitchFamily="18" charset="0"/>
              </a:rPr>
              <a:t>There is no limit to the # of events, it is up to CC digression. </a:t>
            </a:r>
            <a:endParaRPr lang="en-US" sz="2400" b="0" i="0" u="none" strike="noStrike" baseline="0" dirty="0">
              <a:solidFill>
                <a:srgbClr val="000000"/>
              </a:solidFill>
              <a:latin typeface="Times New Roman" panose="02020603050405020304" pitchFamily="18" charset="0"/>
            </a:endParaRPr>
          </a:p>
          <a:p>
            <a:r>
              <a:rPr lang="en-US" sz="2400" b="0" dirty="0">
                <a:solidFill>
                  <a:srgbClr val="000000"/>
                </a:solidFill>
                <a:latin typeface="Times New Roman" panose="02020603050405020304" pitchFamily="18" charset="0"/>
              </a:rPr>
              <a:t>They have the </a:t>
            </a:r>
            <a:r>
              <a:rPr lang="en-US" sz="2400" b="0" i="0" u="none" strike="noStrike" baseline="0" dirty="0">
                <a:solidFill>
                  <a:srgbClr val="000000"/>
                </a:solidFill>
                <a:latin typeface="Times New Roman" panose="02020603050405020304" pitchFamily="18" charset="0"/>
              </a:rPr>
              <a:t>right to request financials and meeting minutes regarding UA fundraising activities. </a:t>
            </a:r>
          </a:p>
          <a:p>
            <a:r>
              <a:rPr lang="en-US" sz="2400" b="0" dirty="0">
                <a:solidFill>
                  <a:srgbClr val="000000"/>
                </a:solidFill>
                <a:latin typeface="Times New Roman" panose="02020603050405020304" pitchFamily="18" charset="0"/>
              </a:rPr>
              <a:t>They control how information is disseminated with government channels.</a:t>
            </a:r>
          </a:p>
          <a:p>
            <a:endParaRPr lang="en-US" sz="2400" i="0" u="none" strike="noStrike" baseline="0" dirty="0">
              <a:solidFill>
                <a:srgbClr val="000000"/>
              </a:solidFill>
              <a:latin typeface="Times New Roman" panose="02020603050405020304" pitchFamily="18" charset="0"/>
            </a:endParaRPr>
          </a:p>
          <a:p>
            <a:pPr marL="0" indent="0">
              <a:buNone/>
            </a:pPr>
            <a:r>
              <a:rPr lang="en-US" sz="2400" dirty="0">
                <a:solidFill>
                  <a:srgbClr val="000000"/>
                </a:solidFill>
                <a:latin typeface="Times New Roman" panose="02020603050405020304" pitchFamily="18" charset="0"/>
              </a:rPr>
              <a:t>If you would like to fundraise outside your unit you may do so but you will face the same restrictions as a private org and must seek FSS/CC approval on all events. </a:t>
            </a:r>
            <a:endParaRPr lang="en-US" sz="2400" i="0" u="none" strike="noStrike" baseline="0" dirty="0">
              <a:solidFill>
                <a:srgbClr val="000000"/>
              </a:solidFill>
              <a:latin typeface="Times New Roman" panose="02020603050405020304" pitchFamily="18" charset="0"/>
            </a:endParaRPr>
          </a:p>
          <a:p>
            <a:pPr marL="0" indent="0">
              <a:buNone/>
            </a:pPr>
            <a:endParaRPr lang="en-US" sz="2400" b="0" i="0" u="none" strike="noStrike" baseline="0" dirty="0">
              <a:solidFill>
                <a:srgbClr val="000000"/>
              </a:solidFill>
              <a:latin typeface="Times New Roman" panose="02020603050405020304" pitchFamily="18" charset="0"/>
            </a:endParaRPr>
          </a:p>
          <a:p>
            <a:pPr marL="0" indent="0">
              <a:buNone/>
            </a:pPr>
            <a:endParaRPr lang="en-US" sz="2800" kern="0" dirty="0"/>
          </a:p>
        </p:txBody>
      </p:sp>
    </p:spTree>
    <p:extLst>
      <p:ext uri="{BB962C8B-B14F-4D97-AF65-F5344CB8AC3E}">
        <p14:creationId xmlns:p14="http://schemas.microsoft.com/office/powerpoint/2010/main" val="3600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746390"/>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Private Organizations (PO)</a:t>
            </a:r>
          </a:p>
        </p:txBody>
      </p:sp>
    </p:spTree>
    <p:extLst>
      <p:ext uri="{BB962C8B-B14F-4D97-AF65-F5344CB8AC3E}">
        <p14:creationId xmlns:p14="http://schemas.microsoft.com/office/powerpoint/2010/main" val="407883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48696" y="126041"/>
            <a:ext cx="7514303"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Private Organizations (PO)</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1000" y="1451621"/>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nSpc>
                <a:spcPct val="150000"/>
              </a:lnSpc>
              <a:buNone/>
            </a:pPr>
            <a:r>
              <a:rPr lang="en-US" kern="0" dirty="0"/>
              <a:t>For those needing additional support they may elect to fundraise in an unofficial capacity, otherwise known as the Private Organization program.</a:t>
            </a:r>
          </a:p>
          <a:p>
            <a:pPr marL="0" indent="0">
              <a:lnSpc>
                <a:spcPct val="150000"/>
              </a:lnSpc>
              <a:buNone/>
            </a:pPr>
            <a:endParaRPr lang="en-US" b="0" kern="0" dirty="0"/>
          </a:p>
          <a:p>
            <a:pPr marL="0" indent="0">
              <a:lnSpc>
                <a:spcPct val="150000"/>
              </a:lnSpc>
              <a:buNone/>
            </a:pPr>
            <a:r>
              <a:rPr lang="en-US" b="0" kern="0" dirty="0"/>
              <a:t>Private Organizations (POs) are non-federal special interest groups that are allowed to operate on the installation with installation commander approval. POs choose to support DOD elements, but they are not part of the DOD – hence the unofficial or non-federal fundraising label. </a:t>
            </a:r>
          </a:p>
          <a:p>
            <a:pPr marL="0" indent="0">
              <a:buNone/>
            </a:pPr>
            <a:endParaRPr lang="en-US" b="0" kern="0" dirty="0"/>
          </a:p>
          <a:p>
            <a:pPr marL="0" indent="0">
              <a:buNone/>
            </a:pPr>
            <a:endParaRPr lang="en-US" b="0" kern="0" dirty="0"/>
          </a:p>
        </p:txBody>
      </p:sp>
    </p:spTree>
    <p:extLst>
      <p:ext uri="{BB962C8B-B14F-4D97-AF65-F5344CB8AC3E}">
        <p14:creationId xmlns:p14="http://schemas.microsoft.com/office/powerpoint/2010/main" val="227711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48696" y="126041"/>
            <a:ext cx="7514303"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Private Organizations (PO)</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0999" y="1717092"/>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nSpc>
                <a:spcPct val="150000"/>
              </a:lnSpc>
              <a:buNone/>
            </a:pPr>
            <a:r>
              <a:rPr lang="en-US" b="0" kern="0" dirty="0"/>
              <a:t>Because of this, it is not permissible to conduct any private org business in an official capacity as a DAF employee or on duty status. The result is that there are certain restrictions when it comes to what you can do on-base and in association to base:</a:t>
            </a:r>
          </a:p>
          <a:p>
            <a:pPr lvl="1">
              <a:lnSpc>
                <a:spcPct val="150000"/>
              </a:lnSpc>
            </a:pPr>
            <a:r>
              <a:rPr lang="en-US" b="0" kern="0" dirty="0"/>
              <a:t>Not authorized to use DOD content in relations to any activities.</a:t>
            </a:r>
          </a:p>
          <a:p>
            <a:pPr lvl="1">
              <a:lnSpc>
                <a:spcPct val="150000"/>
              </a:lnSpc>
            </a:pPr>
            <a:r>
              <a:rPr lang="en-US" b="0" kern="0" dirty="0"/>
              <a:t>Occasional on-base fundraising limit.</a:t>
            </a:r>
          </a:p>
          <a:p>
            <a:pPr lvl="1">
              <a:lnSpc>
                <a:spcPct val="150000"/>
              </a:lnSpc>
            </a:pPr>
            <a:r>
              <a:rPr lang="en-US" b="0" kern="0" dirty="0"/>
              <a:t>Restrictions when using official communication channels. </a:t>
            </a:r>
          </a:p>
          <a:p>
            <a:pPr marL="0" indent="0">
              <a:lnSpc>
                <a:spcPct val="150000"/>
              </a:lnSpc>
              <a:buNone/>
            </a:pPr>
            <a:endParaRPr lang="en-US" b="0" kern="0" dirty="0"/>
          </a:p>
        </p:txBody>
      </p:sp>
    </p:spTree>
    <p:extLst>
      <p:ext uri="{BB962C8B-B14F-4D97-AF65-F5344CB8AC3E}">
        <p14:creationId xmlns:p14="http://schemas.microsoft.com/office/powerpoint/2010/main" val="152065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Using DoD Content </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0999" y="1302768"/>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nSpc>
                <a:spcPct val="95000"/>
              </a:lnSpc>
              <a:spcBef>
                <a:spcPct val="50000"/>
              </a:spcBef>
              <a:buNone/>
            </a:pPr>
            <a:r>
              <a:rPr lang="en-US" sz="2250" kern="0" dirty="0"/>
              <a:t>POs may not use:</a:t>
            </a:r>
          </a:p>
          <a:p>
            <a:pPr>
              <a:lnSpc>
                <a:spcPct val="95000"/>
              </a:lnSpc>
              <a:spcBef>
                <a:spcPct val="50000"/>
              </a:spcBef>
            </a:pPr>
            <a:r>
              <a:rPr lang="en-US" sz="2250" b="0" kern="0" dirty="0"/>
              <a:t>The name, abbreviation, seal, or insignia of the Department of Defense, any military department, or Air Force Installation</a:t>
            </a:r>
          </a:p>
          <a:p>
            <a:pPr>
              <a:lnSpc>
                <a:spcPct val="95000"/>
              </a:lnSpc>
              <a:spcBef>
                <a:spcPct val="50000"/>
              </a:spcBef>
            </a:pPr>
            <a:r>
              <a:rPr lang="en-US" sz="2250" b="0" kern="0" dirty="0"/>
              <a:t>Official Air Force, AFSOC, 1 SOW or individual unit letterhead</a:t>
            </a:r>
          </a:p>
          <a:p>
            <a:pPr>
              <a:lnSpc>
                <a:spcPct val="95000"/>
              </a:lnSpc>
              <a:spcBef>
                <a:spcPct val="50000"/>
              </a:spcBef>
            </a:pPr>
            <a:r>
              <a:rPr lang="en-US" sz="2250" b="0" kern="0" dirty="0"/>
              <a:t>Unit names, office symbols, or anything of the like that implies official sponsorship </a:t>
            </a:r>
          </a:p>
          <a:p>
            <a:pPr>
              <a:lnSpc>
                <a:spcPct val="95000"/>
              </a:lnSpc>
              <a:spcBef>
                <a:spcPct val="50000"/>
              </a:spcBef>
            </a:pPr>
            <a:r>
              <a:rPr lang="en-US" sz="2250" b="0" kern="0" dirty="0"/>
              <a:t>Rank or DOD contact info when completing signature blocks and/or paperwork.</a:t>
            </a:r>
          </a:p>
          <a:p>
            <a:pPr lvl="1">
              <a:lnSpc>
                <a:spcPct val="95000"/>
              </a:lnSpc>
              <a:spcBef>
                <a:spcPct val="50000"/>
              </a:spcBef>
            </a:pPr>
            <a:r>
              <a:rPr lang="en-US" sz="2250" b="0" i="1" kern="0" dirty="0"/>
              <a:t>Digital signatures permitted and </a:t>
            </a:r>
            <a:r>
              <a:rPr lang="en-US" sz="2250" i="1" kern="0" dirty="0"/>
              <a:t>preferred </a:t>
            </a:r>
            <a:r>
              <a:rPr lang="en-US" sz="2250" b="0" i="1" kern="0" dirty="0"/>
              <a:t>  </a:t>
            </a:r>
          </a:p>
          <a:p>
            <a:pPr>
              <a:lnSpc>
                <a:spcPct val="95000"/>
              </a:lnSpc>
              <a:spcBef>
                <a:spcPct val="50000"/>
              </a:spcBef>
            </a:pPr>
            <a:r>
              <a:rPr lang="en-US" sz="2250" b="0" u="sng" kern="0" dirty="0"/>
              <a:t>All fundraiser participants must be off duty and out of uniform. Includes when hanging event flyers &amp; speaking at CC’s call. </a:t>
            </a:r>
          </a:p>
          <a:p>
            <a:pPr marL="0" indent="0">
              <a:lnSpc>
                <a:spcPct val="95000"/>
              </a:lnSpc>
              <a:spcBef>
                <a:spcPct val="50000"/>
              </a:spcBef>
              <a:buNone/>
            </a:pPr>
            <a:endParaRPr lang="en-US" sz="2400" b="0" i="1" kern="0" dirty="0"/>
          </a:p>
        </p:txBody>
      </p:sp>
    </p:spTree>
    <p:extLst>
      <p:ext uri="{BB962C8B-B14F-4D97-AF65-F5344CB8AC3E}">
        <p14:creationId xmlns:p14="http://schemas.microsoft.com/office/powerpoint/2010/main" val="325556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C98C-B2F5-3198-8593-1951B1C3AC93}"/>
              </a:ext>
            </a:extLst>
          </p:cNvPr>
          <p:cNvSpPr>
            <a:spLocks noGrp="1"/>
          </p:cNvSpPr>
          <p:nvPr>
            <p:ph type="title"/>
          </p:nvPr>
        </p:nvSpPr>
        <p:spPr/>
        <p:txBody>
          <a:bodyPr/>
          <a:lstStyle/>
          <a:p>
            <a:pPr algn="ctr"/>
            <a:r>
              <a:rPr lang="en-US" i="0" dirty="0"/>
              <a:t>Occasional On-Base Fundraising Limitation </a:t>
            </a:r>
          </a:p>
        </p:txBody>
      </p:sp>
      <p:sp>
        <p:nvSpPr>
          <p:cNvPr id="3" name="Content Placeholder 2">
            <a:extLst>
              <a:ext uri="{FF2B5EF4-FFF2-40B4-BE49-F238E27FC236}">
                <a16:creationId xmlns:a16="http://schemas.microsoft.com/office/drawing/2014/main" id="{E99BE8E7-2BD5-54D3-3230-ABBB50A05C56}"/>
              </a:ext>
            </a:extLst>
          </p:cNvPr>
          <p:cNvSpPr>
            <a:spLocks noGrp="1"/>
          </p:cNvSpPr>
          <p:nvPr>
            <p:ph idx="1"/>
          </p:nvPr>
        </p:nvSpPr>
        <p:spPr>
          <a:xfrm>
            <a:off x="276225" y="1273944"/>
            <a:ext cx="8397875" cy="5078730"/>
          </a:xfrm>
        </p:spPr>
        <p:txBody>
          <a:bodyPr/>
          <a:lstStyle/>
          <a:p>
            <a:pPr>
              <a:lnSpc>
                <a:spcPct val="150000"/>
              </a:lnSpc>
            </a:pPr>
            <a:r>
              <a:rPr lang="en-US" b="0" dirty="0"/>
              <a:t>POs are only authorized for </a:t>
            </a:r>
            <a:r>
              <a:rPr lang="en-US" b="0" i="1" dirty="0"/>
              <a:t>occasional on-base fundraising</a:t>
            </a:r>
            <a:r>
              <a:rPr lang="en-US" b="0" dirty="0"/>
              <a:t>, defined as </a:t>
            </a:r>
            <a:r>
              <a:rPr lang="en-US" dirty="0"/>
              <a:t>not more than 3 per quarter (based on the calendar year).</a:t>
            </a:r>
          </a:p>
          <a:p>
            <a:pPr>
              <a:lnSpc>
                <a:spcPct val="150000"/>
              </a:lnSpc>
            </a:pPr>
            <a:r>
              <a:rPr lang="en-US" b="0" dirty="0">
                <a:effectLst/>
                <a:latin typeface="Calibri" panose="020F0502020204030204" pitchFamily="34" charset="0"/>
                <a:ea typeface="Times New Roman" panose="02020603050405020304" pitchFamily="18" charset="0"/>
              </a:rPr>
              <a:t>The occasional sales limitation for funding </a:t>
            </a:r>
            <a:r>
              <a:rPr lang="en-US" dirty="0">
                <a:effectLst/>
                <a:latin typeface="Calibri" panose="020F0502020204030204" pitchFamily="34" charset="0"/>
                <a:ea typeface="Times New Roman" panose="02020603050405020304" pitchFamily="18" charset="0"/>
              </a:rPr>
              <a:t>does not apply to unit unofficial activity or Private Organization sales of Air Force School or unit souvenirs, memorabilia to members of the school or unit involved. </a:t>
            </a:r>
          </a:p>
          <a:p>
            <a:pPr>
              <a:lnSpc>
                <a:spcPct val="150000"/>
              </a:lnSpc>
            </a:pPr>
            <a:r>
              <a:rPr lang="en-US" sz="2400" dirty="0">
                <a:highlight>
                  <a:srgbClr val="FFFF00"/>
                </a:highlight>
                <a:latin typeface="Calibri" panose="020F0502020204030204" pitchFamily="34" charset="0"/>
              </a:rPr>
              <a:t>SNACK BARS ARE A CONTINUOUS ACTIVITY AND THERFORE CANNOT BE RUN BY A PRIVATE ORG</a:t>
            </a:r>
          </a:p>
          <a:p>
            <a:pPr lvl="1">
              <a:lnSpc>
                <a:spcPct val="150000"/>
              </a:lnSpc>
            </a:pPr>
            <a:r>
              <a:rPr lang="en-US" b="0" dirty="0">
                <a:latin typeface="Calibri" panose="020F0502020204030204" pitchFamily="34" charset="0"/>
              </a:rPr>
              <a:t>UAs are intended only for the temporary holding of excess funds to be used directly for unit members/families. Cannot be funneled to a non-federal entity to include POs.</a:t>
            </a:r>
          </a:p>
          <a:p>
            <a:pPr lvl="1">
              <a:lnSpc>
                <a:spcPct val="150000"/>
              </a:lnSpc>
            </a:pPr>
            <a:endParaRPr lang="en-US" b="0" dirty="0">
              <a:latin typeface="Calibri" panose="020F0502020204030204" pitchFamily="34" charset="0"/>
            </a:endParaRPr>
          </a:p>
          <a:p>
            <a:pPr>
              <a:lnSpc>
                <a:spcPct val="150000"/>
              </a:lnSpc>
            </a:pPr>
            <a:endParaRPr lang="en-US" b="0" dirty="0">
              <a:latin typeface="Calibri" panose="020F0502020204030204" pitchFamily="34" charset="0"/>
            </a:endParaRPr>
          </a:p>
          <a:p>
            <a:pPr lvl="1">
              <a:lnSpc>
                <a:spcPct val="150000"/>
              </a:lnSpc>
            </a:pPr>
            <a:endParaRPr lang="en-US" dirty="0"/>
          </a:p>
          <a:p>
            <a:endParaRPr lang="en-US" dirty="0"/>
          </a:p>
        </p:txBody>
      </p:sp>
    </p:spTree>
    <p:extLst>
      <p:ext uri="{BB962C8B-B14F-4D97-AF65-F5344CB8AC3E}">
        <p14:creationId xmlns:p14="http://schemas.microsoft.com/office/powerpoint/2010/main" val="287309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62F7-6477-7097-1B78-2C86DE6FCA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02BCFA-923F-1649-674B-A56E82B2791F}"/>
              </a:ext>
            </a:extLst>
          </p:cNvPr>
          <p:cNvSpPr>
            <a:spLocks noGrp="1"/>
          </p:cNvSpPr>
          <p:nvPr>
            <p:ph idx="1"/>
          </p:nvPr>
        </p:nvSpPr>
        <p:spPr/>
        <p:txBody>
          <a:bodyPr/>
          <a:lstStyle/>
          <a:p>
            <a:pPr marL="0" indent="0" algn="ctr">
              <a:buNone/>
            </a:pPr>
            <a:endParaRPr lang="en-US" sz="3200" dirty="0"/>
          </a:p>
          <a:p>
            <a:pPr marL="0" indent="0" algn="ctr">
              <a:buNone/>
            </a:pPr>
            <a:endParaRPr lang="en-US" sz="3200" dirty="0"/>
          </a:p>
          <a:p>
            <a:pPr marL="0" indent="0" algn="ctr">
              <a:buNone/>
            </a:pPr>
            <a:r>
              <a:rPr lang="en-US" sz="3200" dirty="0"/>
              <a:t>Please sign in before you leave!</a:t>
            </a:r>
          </a:p>
          <a:p>
            <a:pPr algn="ctr"/>
            <a:endParaRPr lang="en-US" dirty="0"/>
          </a:p>
          <a:p>
            <a:pPr marL="0" indent="0" algn="ctr">
              <a:buNone/>
            </a:pPr>
            <a:r>
              <a:rPr lang="en-US" dirty="0"/>
              <a:t>Slides will be sent to the email listed on the sign in sheet.</a:t>
            </a:r>
          </a:p>
        </p:txBody>
      </p:sp>
      <p:sp>
        <p:nvSpPr>
          <p:cNvPr id="4" name="Slide Number Placeholder 3">
            <a:extLst>
              <a:ext uri="{FF2B5EF4-FFF2-40B4-BE49-F238E27FC236}">
                <a16:creationId xmlns:a16="http://schemas.microsoft.com/office/drawing/2014/main" id="{0EF16047-500D-4DF7-505E-4FB9A098146E}"/>
              </a:ext>
            </a:extLst>
          </p:cNvPr>
          <p:cNvSpPr>
            <a:spLocks noGrp="1"/>
          </p:cNvSpPr>
          <p:nvPr>
            <p:ph type="sldNum" sz="quarter" idx="10"/>
          </p:nvPr>
        </p:nvSpPr>
        <p:spPr/>
        <p:txBody>
          <a:bodyPr/>
          <a:lstStyle/>
          <a:p>
            <a:pPr>
              <a:defRPr/>
            </a:pPr>
            <a:fld id="{24CCDE74-B753-49AA-8A92-08B90090BE63}" type="slidenum">
              <a:rPr lang="en-US" smtClean="0"/>
              <a:pPr>
                <a:defRPr/>
              </a:pPr>
              <a:t>2</a:t>
            </a:fld>
            <a:endParaRPr lang="en-US" dirty="0"/>
          </a:p>
        </p:txBody>
      </p:sp>
    </p:spTree>
    <p:extLst>
      <p:ext uri="{BB962C8B-B14F-4D97-AF65-F5344CB8AC3E}">
        <p14:creationId xmlns:p14="http://schemas.microsoft.com/office/powerpoint/2010/main" val="99263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48696" y="126041"/>
            <a:ext cx="7514303"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Private Organizations (PO)</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1000" y="2228369"/>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nSpc>
                <a:spcPct val="150000"/>
              </a:lnSpc>
              <a:buNone/>
            </a:pPr>
            <a:r>
              <a:rPr lang="en-US" b="0" kern="0" dirty="0"/>
              <a:t>However, it is this non-federal classification that allows PO’s the flexibility to:</a:t>
            </a:r>
          </a:p>
          <a:p>
            <a:pPr marL="0" indent="0">
              <a:lnSpc>
                <a:spcPct val="150000"/>
              </a:lnSpc>
              <a:buNone/>
            </a:pPr>
            <a:r>
              <a:rPr lang="en-US" b="0" kern="0" dirty="0"/>
              <a:t>- Fundraise outside a unit both on and off-base.</a:t>
            </a:r>
          </a:p>
          <a:p>
            <a:pPr marL="0" indent="0">
              <a:lnSpc>
                <a:spcPct val="150000"/>
              </a:lnSpc>
              <a:buNone/>
            </a:pPr>
            <a:r>
              <a:rPr lang="en-US" b="0" kern="0" dirty="0"/>
              <a:t>- Store any amount of funds as generated via approved methods.</a:t>
            </a:r>
          </a:p>
        </p:txBody>
      </p:sp>
    </p:spTree>
    <p:extLst>
      <p:ext uri="{BB962C8B-B14F-4D97-AF65-F5344CB8AC3E}">
        <p14:creationId xmlns:p14="http://schemas.microsoft.com/office/powerpoint/2010/main" val="380647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7A178-9156-1C70-AA3F-F6142AA09ACB}"/>
              </a:ext>
            </a:extLst>
          </p:cNvPr>
          <p:cNvSpPr txBox="1"/>
          <p:nvPr/>
        </p:nvSpPr>
        <p:spPr>
          <a:xfrm>
            <a:off x="403123" y="1769807"/>
            <a:ext cx="2458064" cy="4093428"/>
          </a:xfrm>
          <a:prstGeom prst="rect">
            <a:avLst/>
          </a:prstGeom>
          <a:solidFill>
            <a:schemeClr val="accent6">
              <a:lumMod val="75000"/>
            </a:schemeClr>
          </a:solidFill>
        </p:spPr>
        <p:txBody>
          <a:bodyPr wrap="square" rtlCol="0">
            <a:spAutoFit/>
          </a:bodyPr>
          <a:lstStyle/>
          <a:p>
            <a:pPr algn="ctr"/>
            <a:r>
              <a:rPr lang="en-US" u="sng" dirty="0">
                <a:solidFill>
                  <a:schemeClr val="bg1"/>
                </a:solidFill>
              </a:rPr>
              <a:t>Operation w/in the Unit</a:t>
            </a:r>
          </a:p>
          <a:p>
            <a:pPr algn="ctr"/>
            <a:endParaRPr lang="en-US" u="sng" dirty="0">
              <a:solidFill>
                <a:schemeClr val="bg1"/>
              </a:solidFill>
            </a:endParaRPr>
          </a:p>
          <a:p>
            <a:pPr marL="342900" indent="-342900">
              <a:buFont typeface="Arial" panose="020B0604020202020204" pitchFamily="34" charset="0"/>
              <a:buChar char="•"/>
            </a:pPr>
            <a:endParaRPr lang="en-US" b="0" dirty="0">
              <a:solidFill>
                <a:schemeClr val="bg1"/>
              </a:solidFill>
            </a:endParaRPr>
          </a:p>
          <a:p>
            <a:pPr marL="342900" indent="-342900">
              <a:buFont typeface="Arial" panose="020B0604020202020204" pitchFamily="34" charset="0"/>
              <a:buChar char="•"/>
            </a:pPr>
            <a:r>
              <a:rPr lang="en-US" b="0" dirty="0">
                <a:solidFill>
                  <a:schemeClr val="bg1"/>
                </a:solidFill>
              </a:rPr>
              <a:t>“For us, by us” fundraising authorized for </a:t>
            </a:r>
            <a:r>
              <a:rPr lang="en-US" b="0" u="sng" dirty="0">
                <a:solidFill>
                  <a:schemeClr val="bg1"/>
                </a:solidFill>
              </a:rPr>
              <a:t>UAs only.</a:t>
            </a:r>
          </a:p>
          <a:p>
            <a:pPr marL="342900" indent="-342900">
              <a:buFont typeface="Arial" panose="020B0604020202020204" pitchFamily="34" charset="0"/>
              <a:buChar char="•"/>
            </a:pPr>
            <a:r>
              <a:rPr lang="en-US" b="0" dirty="0">
                <a:solidFill>
                  <a:schemeClr val="bg1"/>
                </a:solidFill>
              </a:rPr>
              <a:t>Unit CC’s approval required </a:t>
            </a:r>
          </a:p>
          <a:p>
            <a:endParaRPr lang="en-US" b="0" u="sng" dirty="0">
              <a:solidFill>
                <a:schemeClr val="bg1"/>
              </a:solidFill>
            </a:endParaRPr>
          </a:p>
          <a:p>
            <a:pPr marL="342900" indent="-342900">
              <a:buFont typeface="Arial" panose="020B0604020202020204" pitchFamily="34" charset="0"/>
              <a:buChar char="•"/>
            </a:pPr>
            <a:endParaRPr lang="en-US" b="0" u="sng" dirty="0">
              <a:solidFill>
                <a:schemeClr val="bg1"/>
              </a:solidFill>
            </a:endParaRPr>
          </a:p>
        </p:txBody>
      </p:sp>
      <p:sp>
        <p:nvSpPr>
          <p:cNvPr id="4" name="TextBox 3">
            <a:extLst>
              <a:ext uri="{FF2B5EF4-FFF2-40B4-BE49-F238E27FC236}">
                <a16:creationId xmlns:a16="http://schemas.microsoft.com/office/drawing/2014/main" id="{530C1017-EBCA-D387-04FB-78039161E206}"/>
              </a:ext>
            </a:extLst>
          </p:cNvPr>
          <p:cNvSpPr txBox="1"/>
          <p:nvPr/>
        </p:nvSpPr>
        <p:spPr>
          <a:xfrm>
            <a:off x="3342969" y="1769807"/>
            <a:ext cx="2458064" cy="4093428"/>
          </a:xfrm>
          <a:prstGeom prst="rect">
            <a:avLst/>
          </a:prstGeom>
          <a:solidFill>
            <a:schemeClr val="accent2">
              <a:lumMod val="75000"/>
            </a:schemeClr>
          </a:solidFill>
        </p:spPr>
        <p:txBody>
          <a:bodyPr wrap="square" rtlCol="0">
            <a:spAutoFit/>
          </a:bodyPr>
          <a:lstStyle/>
          <a:p>
            <a:pPr algn="ctr"/>
            <a:r>
              <a:rPr lang="en-US" u="sng" dirty="0">
                <a:solidFill>
                  <a:schemeClr val="bg1"/>
                </a:solidFill>
              </a:rPr>
              <a:t>Operation On Base (Outside the Unit)</a:t>
            </a:r>
          </a:p>
          <a:p>
            <a:pPr algn="ctr"/>
            <a:endParaRPr lang="en-US" b="0" u="sng" dirty="0">
              <a:solidFill>
                <a:schemeClr val="bg1"/>
              </a:solidFill>
            </a:endParaRPr>
          </a:p>
          <a:p>
            <a:pPr marL="342900" indent="-342900">
              <a:buFont typeface="Arial" panose="020B0604020202020204" pitchFamily="34" charset="0"/>
              <a:buChar char="•"/>
            </a:pPr>
            <a:r>
              <a:rPr lang="en-US" b="0" dirty="0">
                <a:solidFill>
                  <a:schemeClr val="bg1"/>
                </a:solidFill>
              </a:rPr>
              <a:t>Available to </a:t>
            </a:r>
            <a:r>
              <a:rPr lang="en-US" b="0" u="sng" dirty="0">
                <a:solidFill>
                  <a:schemeClr val="bg1"/>
                </a:solidFill>
              </a:rPr>
              <a:t>UAs &amp; POs</a:t>
            </a:r>
          </a:p>
          <a:p>
            <a:pPr marL="342900" indent="-342900">
              <a:buFont typeface="Arial" panose="020B0604020202020204" pitchFamily="34" charset="0"/>
              <a:buChar char="•"/>
            </a:pPr>
            <a:r>
              <a:rPr lang="en-US" b="0" dirty="0">
                <a:solidFill>
                  <a:schemeClr val="bg1"/>
                </a:solidFill>
              </a:rPr>
              <a:t>Requires FSS/CC approval </a:t>
            </a:r>
          </a:p>
          <a:p>
            <a:endParaRPr lang="en-US" b="0" u="sng" dirty="0">
              <a:solidFill>
                <a:schemeClr val="bg1"/>
              </a:solidFill>
            </a:endParaRPr>
          </a:p>
          <a:p>
            <a:pPr marL="342900" indent="-342900">
              <a:buFont typeface="Arial" panose="020B0604020202020204" pitchFamily="34" charset="0"/>
              <a:buChar char="•"/>
            </a:pPr>
            <a:endParaRPr lang="en-US" b="0" u="sng" dirty="0">
              <a:solidFill>
                <a:schemeClr val="bg1"/>
              </a:solidFill>
            </a:endParaRPr>
          </a:p>
          <a:p>
            <a:pPr marL="342900" indent="-342900">
              <a:buFont typeface="Arial" panose="020B0604020202020204" pitchFamily="34" charset="0"/>
              <a:buChar char="•"/>
            </a:pPr>
            <a:endParaRPr lang="en-US" b="0" u="sng" dirty="0">
              <a:solidFill>
                <a:schemeClr val="bg1"/>
              </a:solidFill>
            </a:endParaRPr>
          </a:p>
          <a:p>
            <a:pPr marL="342900" indent="-342900">
              <a:buFont typeface="Arial" panose="020B0604020202020204" pitchFamily="34" charset="0"/>
              <a:buChar char="•"/>
            </a:pPr>
            <a:endParaRPr lang="en-US" b="0" u="sng" dirty="0">
              <a:solidFill>
                <a:schemeClr val="bg1"/>
              </a:solidFill>
            </a:endParaRPr>
          </a:p>
        </p:txBody>
      </p:sp>
      <p:sp>
        <p:nvSpPr>
          <p:cNvPr id="5" name="TextBox 4">
            <a:extLst>
              <a:ext uri="{FF2B5EF4-FFF2-40B4-BE49-F238E27FC236}">
                <a16:creationId xmlns:a16="http://schemas.microsoft.com/office/drawing/2014/main" id="{ABA7CA67-8DDD-A0EA-2781-EF985E0E729D}"/>
              </a:ext>
            </a:extLst>
          </p:cNvPr>
          <p:cNvSpPr txBox="1"/>
          <p:nvPr/>
        </p:nvSpPr>
        <p:spPr>
          <a:xfrm>
            <a:off x="6282815" y="1769807"/>
            <a:ext cx="2458064" cy="4093428"/>
          </a:xfrm>
          <a:prstGeom prst="rect">
            <a:avLst/>
          </a:prstGeom>
          <a:solidFill>
            <a:schemeClr val="accent5"/>
          </a:solidFill>
        </p:spPr>
        <p:txBody>
          <a:bodyPr wrap="square" rtlCol="0">
            <a:spAutoFit/>
          </a:bodyPr>
          <a:lstStyle/>
          <a:p>
            <a:pPr algn="ctr"/>
            <a:r>
              <a:rPr lang="en-US" u="sng" dirty="0">
                <a:solidFill>
                  <a:schemeClr val="bg1"/>
                </a:solidFill>
              </a:rPr>
              <a:t>Operation Off Base</a:t>
            </a:r>
          </a:p>
          <a:p>
            <a:pPr algn="ctr"/>
            <a:endParaRPr lang="en-US" b="0" u="sng" dirty="0">
              <a:solidFill>
                <a:schemeClr val="bg1"/>
              </a:solidFill>
            </a:endParaRPr>
          </a:p>
          <a:p>
            <a:pPr marL="342900" indent="-342900">
              <a:buFont typeface="Arial" panose="020B0604020202020204" pitchFamily="34" charset="0"/>
              <a:buChar char="•"/>
            </a:pPr>
            <a:endParaRPr lang="en-US" b="0" dirty="0">
              <a:solidFill>
                <a:schemeClr val="bg1"/>
              </a:solidFill>
            </a:endParaRPr>
          </a:p>
          <a:p>
            <a:pPr marL="342900" indent="-342900">
              <a:buFont typeface="Arial" panose="020B0604020202020204" pitchFamily="34" charset="0"/>
              <a:buChar char="•"/>
            </a:pPr>
            <a:r>
              <a:rPr lang="en-US" b="0" dirty="0">
                <a:solidFill>
                  <a:schemeClr val="bg1"/>
                </a:solidFill>
              </a:rPr>
              <a:t>Available for </a:t>
            </a:r>
            <a:r>
              <a:rPr lang="en-US" b="0" u="sng" dirty="0">
                <a:solidFill>
                  <a:schemeClr val="bg1"/>
                </a:solidFill>
              </a:rPr>
              <a:t>POs only.</a:t>
            </a:r>
          </a:p>
          <a:p>
            <a:pPr marL="342900" indent="-342900">
              <a:buFont typeface="Arial" panose="020B0604020202020204" pitchFamily="34" charset="0"/>
              <a:buChar char="•"/>
            </a:pPr>
            <a:r>
              <a:rPr lang="en-US" b="0" dirty="0">
                <a:solidFill>
                  <a:schemeClr val="bg1"/>
                </a:solidFill>
              </a:rPr>
              <a:t>Requires FSS/CC approval </a:t>
            </a:r>
          </a:p>
          <a:p>
            <a:endParaRPr lang="en-US" b="0" dirty="0">
              <a:solidFill>
                <a:schemeClr val="bg1"/>
              </a:solidFill>
            </a:endParaRPr>
          </a:p>
          <a:p>
            <a:pPr marL="342900" indent="-342900">
              <a:buFont typeface="Arial" panose="020B0604020202020204" pitchFamily="34" charset="0"/>
              <a:buChar char="•"/>
            </a:pPr>
            <a:endParaRPr lang="en-US" b="0" u="sng" dirty="0">
              <a:solidFill>
                <a:schemeClr val="bg1"/>
              </a:solidFill>
            </a:endParaRPr>
          </a:p>
          <a:p>
            <a:pPr marL="342900" indent="-342900">
              <a:buFont typeface="Arial" panose="020B0604020202020204" pitchFamily="34" charset="0"/>
              <a:buChar char="•"/>
            </a:pPr>
            <a:endParaRPr lang="en-US" b="0" u="sng" dirty="0">
              <a:solidFill>
                <a:schemeClr val="bg1"/>
              </a:solidFill>
            </a:endParaRPr>
          </a:p>
          <a:p>
            <a:pPr marL="342900" indent="-342900">
              <a:buFont typeface="Arial" panose="020B0604020202020204" pitchFamily="34" charset="0"/>
              <a:buChar char="•"/>
            </a:pPr>
            <a:endParaRPr lang="en-US" b="0" u="sng" dirty="0">
              <a:solidFill>
                <a:schemeClr val="bg1"/>
              </a:solidFill>
            </a:endParaRPr>
          </a:p>
        </p:txBody>
      </p:sp>
      <p:sp>
        <p:nvSpPr>
          <p:cNvPr id="6" name="Arrow: Right 5">
            <a:extLst>
              <a:ext uri="{FF2B5EF4-FFF2-40B4-BE49-F238E27FC236}">
                <a16:creationId xmlns:a16="http://schemas.microsoft.com/office/drawing/2014/main" id="{083C3026-2BBD-BAB6-0C45-D6413B1E9D59}"/>
              </a:ext>
            </a:extLst>
          </p:cNvPr>
          <p:cNvSpPr/>
          <p:nvPr/>
        </p:nvSpPr>
        <p:spPr bwMode="auto">
          <a:xfrm>
            <a:off x="2861187" y="3429000"/>
            <a:ext cx="481782" cy="484239"/>
          </a:xfrm>
          <a:prstGeom prst="rightArrow">
            <a:avLst/>
          </a:prstGeom>
          <a:solidFill>
            <a:schemeClr val="tx2"/>
          </a:solidFill>
          <a:ln w="28575" cap="flat" cmpd="sng" algn="ctr">
            <a:solidFill>
              <a:srgbClr val="DDDDD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7" name="Arrow: Right 6">
            <a:extLst>
              <a:ext uri="{FF2B5EF4-FFF2-40B4-BE49-F238E27FC236}">
                <a16:creationId xmlns:a16="http://schemas.microsoft.com/office/drawing/2014/main" id="{D962A9F3-DBC5-C838-887E-C388A70E67DE}"/>
              </a:ext>
            </a:extLst>
          </p:cNvPr>
          <p:cNvSpPr/>
          <p:nvPr/>
        </p:nvSpPr>
        <p:spPr bwMode="auto">
          <a:xfrm>
            <a:off x="5801033" y="3429000"/>
            <a:ext cx="481782" cy="484239"/>
          </a:xfrm>
          <a:prstGeom prst="rightArrow">
            <a:avLst/>
          </a:prstGeom>
          <a:solidFill>
            <a:schemeClr val="tx2"/>
          </a:solidFill>
          <a:ln w="28575" cap="flat" cmpd="sng" algn="ctr">
            <a:solidFill>
              <a:srgbClr val="DDDDD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8" name="Title 7">
            <a:extLst>
              <a:ext uri="{FF2B5EF4-FFF2-40B4-BE49-F238E27FC236}">
                <a16:creationId xmlns:a16="http://schemas.microsoft.com/office/drawing/2014/main" id="{5ED0F7A3-3DE7-6CCC-B0EB-14409C74A0A5}"/>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02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746390"/>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Consider which program is best for you! You can have one or the other, both, or none – it’s up to you.</a:t>
            </a:r>
          </a:p>
        </p:txBody>
      </p:sp>
    </p:spTree>
    <p:extLst>
      <p:ext uri="{BB962C8B-B14F-4D97-AF65-F5344CB8AC3E}">
        <p14:creationId xmlns:p14="http://schemas.microsoft.com/office/powerpoint/2010/main" val="402494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0" y="126041"/>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Understanding Your Options </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186813" y="1194614"/>
            <a:ext cx="8770374" cy="5072082"/>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nSpc>
                <a:spcPct val="150000"/>
              </a:lnSpc>
              <a:spcBef>
                <a:spcPct val="50000"/>
              </a:spcBef>
            </a:pPr>
            <a:r>
              <a:rPr lang="en-US" b="0" kern="0" dirty="0"/>
              <a:t>The cleanest method of year-round, large-scale fundraising for a sizable event (ex: holiday party) is to use a</a:t>
            </a:r>
            <a:r>
              <a:rPr lang="en-US" kern="0" dirty="0"/>
              <a:t> PO. </a:t>
            </a:r>
            <a:r>
              <a:rPr lang="en-US" b="0" kern="0" dirty="0"/>
              <a:t>Designed to raise money from sources other than your squadron’s member’s pockets. </a:t>
            </a:r>
            <a:endParaRPr lang="en-US" kern="0" dirty="0"/>
          </a:p>
          <a:p>
            <a:pPr lvl="1">
              <a:lnSpc>
                <a:spcPct val="150000"/>
              </a:lnSpc>
              <a:spcBef>
                <a:spcPct val="50000"/>
              </a:spcBef>
            </a:pPr>
            <a:r>
              <a:rPr lang="en-US" sz="1600" b="0" kern="0" dirty="0"/>
              <a:t>Freedom to accept donations from outside sources</a:t>
            </a:r>
          </a:p>
          <a:p>
            <a:pPr lvl="1">
              <a:lnSpc>
                <a:spcPct val="150000"/>
              </a:lnSpc>
              <a:spcBef>
                <a:spcPct val="50000"/>
              </a:spcBef>
            </a:pPr>
            <a:r>
              <a:rPr lang="en-US" sz="1600" b="0" kern="0" dirty="0"/>
              <a:t>Ability to solicit (off-base only)</a:t>
            </a:r>
          </a:p>
          <a:p>
            <a:pPr marL="0" indent="0">
              <a:lnSpc>
                <a:spcPct val="150000"/>
              </a:lnSpc>
              <a:spcBef>
                <a:spcPct val="50000"/>
              </a:spcBef>
              <a:buNone/>
            </a:pPr>
            <a:endParaRPr lang="en-US" b="0" kern="0" dirty="0"/>
          </a:p>
          <a:p>
            <a:pPr>
              <a:lnSpc>
                <a:spcPct val="150000"/>
              </a:lnSpc>
              <a:spcBef>
                <a:spcPct val="50000"/>
              </a:spcBef>
            </a:pPr>
            <a:r>
              <a:rPr lang="en-US" kern="0" dirty="0"/>
              <a:t>UAs</a:t>
            </a:r>
            <a:r>
              <a:rPr lang="en-US" b="0" kern="0" dirty="0"/>
              <a:t> can only fundraise in excess 6 months out, but they can still operate on base and with increased ease within the unit. Take advantage of that and use these funds for the day-to-day items. </a:t>
            </a:r>
          </a:p>
          <a:p>
            <a:pPr lvl="1">
              <a:lnSpc>
                <a:spcPct val="150000"/>
              </a:lnSpc>
              <a:spcBef>
                <a:spcPct val="50000"/>
              </a:spcBef>
              <a:buFont typeface="Wingdings" panose="05000000000000000000" pitchFamily="2" charset="2"/>
              <a:buChar char="§"/>
            </a:pPr>
            <a:r>
              <a:rPr lang="en-US" sz="1600" b="0" kern="0" dirty="0"/>
              <a:t>Appropriately sized snack bar</a:t>
            </a:r>
          </a:p>
          <a:p>
            <a:pPr lvl="1">
              <a:lnSpc>
                <a:spcPct val="150000"/>
              </a:lnSpc>
              <a:spcBef>
                <a:spcPct val="50000"/>
              </a:spcBef>
              <a:buFont typeface="Wingdings" panose="05000000000000000000" pitchFamily="2" charset="2"/>
              <a:buChar char="§"/>
            </a:pPr>
            <a:r>
              <a:rPr lang="en-US" sz="1600" b="0" kern="0" dirty="0"/>
              <a:t>Internal morale events w/ease (ex: burger burns, breakfast burritos)</a:t>
            </a:r>
          </a:p>
          <a:p>
            <a:pPr lvl="1">
              <a:lnSpc>
                <a:spcPct val="150000"/>
              </a:lnSpc>
              <a:spcBef>
                <a:spcPct val="50000"/>
              </a:spcBef>
              <a:buFont typeface="Wingdings" panose="05000000000000000000" pitchFamily="2" charset="2"/>
              <a:buChar char="§"/>
            </a:pPr>
            <a:r>
              <a:rPr lang="en-US" sz="1600" b="0" kern="0" dirty="0"/>
              <a:t>Can consistently sell swag internally </a:t>
            </a:r>
          </a:p>
        </p:txBody>
      </p:sp>
    </p:spTree>
    <p:extLst>
      <p:ext uri="{BB962C8B-B14F-4D97-AF65-F5344CB8AC3E}">
        <p14:creationId xmlns:p14="http://schemas.microsoft.com/office/powerpoint/2010/main" val="171115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0" y="126041"/>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Understanding Your Options </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1000" y="1460084"/>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nSpc>
                <a:spcPct val="150000"/>
              </a:lnSpc>
              <a:spcBef>
                <a:spcPct val="50000"/>
              </a:spcBef>
              <a:buFont typeface="Arial" panose="020B0604020202020204" pitchFamily="34" charset="0"/>
              <a:buChar char="•"/>
            </a:pPr>
            <a:r>
              <a:rPr lang="en-US" b="0" kern="0" dirty="0"/>
              <a:t>There are pros &amp; cons to each…</a:t>
            </a:r>
          </a:p>
          <a:p>
            <a:pPr>
              <a:lnSpc>
                <a:spcPct val="150000"/>
              </a:lnSpc>
              <a:spcBef>
                <a:spcPct val="50000"/>
              </a:spcBef>
              <a:buFont typeface="Arial" panose="020B0604020202020204" pitchFamily="34" charset="0"/>
              <a:buChar char="•"/>
            </a:pPr>
            <a:r>
              <a:rPr lang="en-US" b="0" kern="0" dirty="0"/>
              <a:t>POs can do a lot, but they are a lot of upkeep and may not be needed to accomplish your goals.  </a:t>
            </a:r>
          </a:p>
          <a:p>
            <a:pPr>
              <a:lnSpc>
                <a:spcPct val="150000"/>
              </a:lnSpc>
              <a:spcBef>
                <a:spcPct val="50000"/>
              </a:spcBef>
              <a:buFont typeface="Arial" panose="020B0604020202020204" pitchFamily="34" charset="0"/>
              <a:buChar char="•"/>
            </a:pPr>
            <a:r>
              <a:rPr lang="en-US" b="0" kern="0" dirty="0"/>
              <a:t>If you have questions about whether a PO is right for you, or potentially how to dissolve an existing org - please let me know.  </a:t>
            </a:r>
          </a:p>
          <a:p>
            <a:pPr marL="0" indent="0" algn="ctr">
              <a:lnSpc>
                <a:spcPct val="150000"/>
              </a:lnSpc>
              <a:spcBef>
                <a:spcPct val="50000"/>
              </a:spcBef>
              <a:buNone/>
            </a:pPr>
            <a:r>
              <a:rPr lang="en-US" sz="2800" kern="0" dirty="0"/>
              <a:t>You may find that you do not need a PO, and that’s okay! </a:t>
            </a:r>
          </a:p>
          <a:p>
            <a:pPr marL="0" indent="0" algn="ctr">
              <a:lnSpc>
                <a:spcPct val="150000"/>
              </a:lnSpc>
              <a:spcBef>
                <a:spcPct val="50000"/>
              </a:spcBef>
              <a:buNone/>
            </a:pPr>
            <a:endParaRPr lang="en-US" kern="0" dirty="0"/>
          </a:p>
        </p:txBody>
      </p:sp>
    </p:spTree>
    <p:extLst>
      <p:ext uri="{BB962C8B-B14F-4D97-AF65-F5344CB8AC3E}">
        <p14:creationId xmlns:p14="http://schemas.microsoft.com/office/powerpoint/2010/main" val="3239155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1645674" y="2401529"/>
            <a:ext cx="5852652" cy="2054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lnSpc>
                <a:spcPct val="200000"/>
              </a:lnSpc>
              <a:spcBef>
                <a:spcPct val="50000"/>
              </a:spcBef>
              <a:buNone/>
            </a:pPr>
            <a:r>
              <a:rPr lang="en-US" sz="6600" kern="0" dirty="0"/>
              <a:t>QUESTIONS?</a:t>
            </a:r>
          </a:p>
        </p:txBody>
      </p:sp>
      <p:sp>
        <p:nvSpPr>
          <p:cNvPr id="2" name="TextBox 1">
            <a:extLst>
              <a:ext uri="{FF2B5EF4-FFF2-40B4-BE49-F238E27FC236}">
                <a16:creationId xmlns:a16="http://schemas.microsoft.com/office/drawing/2014/main" id="{D3DBEAE1-6EDD-703C-E40B-32E62448C8C5}"/>
              </a:ext>
            </a:extLst>
          </p:cNvPr>
          <p:cNvSpPr txBox="1"/>
          <p:nvPr/>
        </p:nvSpPr>
        <p:spPr>
          <a:xfrm>
            <a:off x="6131293" y="6160168"/>
            <a:ext cx="2906829" cy="261610"/>
          </a:xfrm>
          <a:prstGeom prst="rect">
            <a:avLst/>
          </a:prstGeom>
          <a:noFill/>
        </p:spPr>
        <p:txBody>
          <a:bodyPr wrap="square" rtlCol="0">
            <a:spAutoFit/>
          </a:bodyPr>
          <a:lstStyle/>
          <a:p>
            <a:r>
              <a:rPr lang="en-US" sz="1100" b="0" dirty="0"/>
              <a:t>Last edited on 4/18/23 by Sydney McCabe </a:t>
            </a:r>
          </a:p>
        </p:txBody>
      </p:sp>
    </p:spTree>
    <p:extLst>
      <p:ext uri="{BB962C8B-B14F-4D97-AF65-F5344CB8AC3E}">
        <p14:creationId xmlns:p14="http://schemas.microsoft.com/office/powerpoint/2010/main" val="1967205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746390"/>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UA/PO ESTABLISHMENT: Base, State, &amp; Federal Levels</a:t>
            </a:r>
          </a:p>
        </p:txBody>
      </p:sp>
    </p:spTree>
    <p:extLst>
      <p:ext uri="{BB962C8B-B14F-4D97-AF65-F5344CB8AC3E}">
        <p14:creationId xmlns:p14="http://schemas.microsoft.com/office/powerpoint/2010/main" val="3375669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Establishment </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312820" y="1302768"/>
            <a:ext cx="8518358" cy="5220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nSpc>
                <a:spcPct val="90000"/>
              </a:lnSpc>
              <a:spcBef>
                <a:spcPct val="5000"/>
              </a:spcBef>
              <a:buClr>
                <a:schemeClr val="tx2"/>
              </a:buClr>
            </a:pPr>
            <a:endParaRPr lang="en-US" sz="2200" kern="0" dirty="0"/>
          </a:p>
          <a:p>
            <a:pPr marL="406400" lvl="1" indent="0">
              <a:lnSpc>
                <a:spcPct val="90000"/>
              </a:lnSpc>
              <a:spcBef>
                <a:spcPct val="5000"/>
              </a:spcBef>
              <a:buClr>
                <a:schemeClr val="tx2"/>
              </a:buClr>
              <a:buFont typeface="Wingdings" pitchFamily="2" charset="2"/>
              <a:buNone/>
            </a:pPr>
            <a:r>
              <a:rPr lang="en-US" sz="2200" kern="0" dirty="0"/>
              <a:t>Area of Requirement:</a:t>
            </a:r>
          </a:p>
          <a:p>
            <a:pPr marL="863600" lvl="1" indent="-457200">
              <a:lnSpc>
                <a:spcPct val="90000"/>
              </a:lnSpc>
              <a:spcBef>
                <a:spcPct val="5000"/>
              </a:spcBef>
              <a:buClr>
                <a:schemeClr val="tx2"/>
              </a:buClr>
              <a:buFont typeface="Wingdings" pitchFamily="2" charset="2"/>
              <a:buAutoNum type="arabicPeriod"/>
            </a:pPr>
            <a:r>
              <a:rPr lang="en-US" sz="2200" kern="0" dirty="0"/>
              <a:t>Base Level – AFI Requirements for POs &amp; UAs</a:t>
            </a:r>
          </a:p>
          <a:p>
            <a:pPr marL="863600" lvl="1" indent="-457200">
              <a:lnSpc>
                <a:spcPct val="90000"/>
              </a:lnSpc>
              <a:spcBef>
                <a:spcPct val="5000"/>
              </a:spcBef>
              <a:buClr>
                <a:schemeClr val="tx2"/>
              </a:buClr>
              <a:buFont typeface="Wingdings" pitchFamily="2" charset="2"/>
              <a:buAutoNum type="arabicPeriod"/>
            </a:pPr>
            <a:r>
              <a:rPr lang="en-US" sz="2200" kern="0" dirty="0"/>
              <a:t>State Level – Florida Dept of State; Revenue; Agriculture &amp; Consumer Services Requirements </a:t>
            </a:r>
          </a:p>
          <a:p>
            <a:pPr marL="863600" lvl="1" indent="-457200">
              <a:lnSpc>
                <a:spcPct val="90000"/>
              </a:lnSpc>
              <a:spcBef>
                <a:spcPct val="5000"/>
              </a:spcBef>
              <a:buClr>
                <a:schemeClr val="tx2"/>
              </a:buClr>
              <a:buFont typeface="Wingdings" pitchFamily="2" charset="2"/>
              <a:buAutoNum type="arabicPeriod"/>
            </a:pPr>
            <a:r>
              <a:rPr lang="en-US" sz="2200" kern="0" dirty="0"/>
              <a:t>Federal Level – IRS Requirements </a:t>
            </a:r>
          </a:p>
          <a:p>
            <a:pPr marL="863600" lvl="1" indent="-457200">
              <a:lnSpc>
                <a:spcPct val="90000"/>
              </a:lnSpc>
              <a:spcBef>
                <a:spcPct val="5000"/>
              </a:spcBef>
              <a:buClr>
                <a:schemeClr val="tx2"/>
              </a:buClr>
              <a:buFont typeface="Wingdings" pitchFamily="2" charset="2"/>
              <a:buAutoNum type="arabicPeriod"/>
            </a:pPr>
            <a:endParaRPr lang="en-US" sz="2200" kern="0" dirty="0"/>
          </a:p>
          <a:p>
            <a:pPr marL="406400" lvl="1" indent="0">
              <a:lnSpc>
                <a:spcPct val="90000"/>
              </a:lnSpc>
              <a:spcBef>
                <a:spcPct val="5000"/>
              </a:spcBef>
              <a:buClr>
                <a:schemeClr val="tx2"/>
              </a:buClr>
              <a:buNone/>
            </a:pPr>
            <a:r>
              <a:rPr lang="en-US" sz="2200" kern="0" dirty="0"/>
              <a:t>Running an organization that creates revenue requires a lot of coordination and approval. The base requirements are different for UAs vs. POs, but the processes for the State and Federal level will be the same. </a:t>
            </a:r>
          </a:p>
          <a:p>
            <a:pPr marL="406400" lvl="1" indent="0">
              <a:lnSpc>
                <a:spcPct val="90000"/>
              </a:lnSpc>
              <a:spcBef>
                <a:spcPct val="5000"/>
              </a:spcBef>
              <a:buClr>
                <a:schemeClr val="tx2"/>
              </a:buClr>
              <a:buNone/>
            </a:pPr>
            <a:endParaRPr lang="en-US" sz="2200" kern="0" dirty="0"/>
          </a:p>
          <a:p>
            <a:pPr marL="406400" lvl="1" indent="0">
              <a:lnSpc>
                <a:spcPct val="90000"/>
              </a:lnSpc>
              <a:spcBef>
                <a:spcPct val="5000"/>
              </a:spcBef>
              <a:buClr>
                <a:schemeClr val="tx2"/>
              </a:buClr>
              <a:buNone/>
            </a:pPr>
            <a:r>
              <a:rPr lang="en-US" sz="2200" kern="0" dirty="0"/>
              <a:t>The 1 SOFSS/FSR is required to maintain your base level approvals, but State and Federal is the responsibility of the organization. </a:t>
            </a:r>
          </a:p>
        </p:txBody>
      </p:sp>
    </p:spTree>
    <p:extLst>
      <p:ext uri="{BB962C8B-B14F-4D97-AF65-F5344CB8AC3E}">
        <p14:creationId xmlns:p14="http://schemas.microsoft.com/office/powerpoint/2010/main" val="1561946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AAF9-65AD-82EB-BB99-61598EA63674}"/>
              </a:ext>
            </a:extLst>
          </p:cNvPr>
          <p:cNvSpPr>
            <a:spLocks noGrp="1"/>
          </p:cNvSpPr>
          <p:nvPr>
            <p:ph type="title"/>
          </p:nvPr>
        </p:nvSpPr>
        <p:spPr>
          <a:xfrm>
            <a:off x="1411186" y="103981"/>
            <a:ext cx="7213050" cy="1011237"/>
          </a:xfrm>
        </p:spPr>
        <p:txBody>
          <a:bodyPr/>
          <a:lstStyle/>
          <a:p>
            <a:pPr algn="ctr"/>
            <a:r>
              <a:rPr lang="en-US" dirty="0"/>
              <a:t>UA Establishment – Base Level</a:t>
            </a:r>
          </a:p>
        </p:txBody>
      </p:sp>
      <p:sp>
        <p:nvSpPr>
          <p:cNvPr id="3" name="Content Placeholder 2">
            <a:extLst>
              <a:ext uri="{FF2B5EF4-FFF2-40B4-BE49-F238E27FC236}">
                <a16:creationId xmlns:a16="http://schemas.microsoft.com/office/drawing/2014/main" id="{40C85E8D-8FEC-974E-EC09-84EEEB346CEA}"/>
              </a:ext>
            </a:extLst>
          </p:cNvPr>
          <p:cNvSpPr>
            <a:spLocks noGrp="1"/>
          </p:cNvSpPr>
          <p:nvPr>
            <p:ph idx="1"/>
          </p:nvPr>
        </p:nvSpPr>
        <p:spPr>
          <a:xfrm>
            <a:off x="315093" y="1461385"/>
            <a:ext cx="8513814" cy="4612157"/>
          </a:xfrm>
        </p:spPr>
        <p:txBody>
          <a:bodyPr/>
          <a:lstStyle/>
          <a:p>
            <a:pPr marL="0" indent="0">
              <a:lnSpc>
                <a:spcPct val="150000"/>
              </a:lnSpc>
              <a:buNone/>
            </a:pPr>
            <a:r>
              <a:rPr lang="en-US" dirty="0"/>
              <a:t>Unit unofficial activities per AFI34-223 must at a minimum:</a:t>
            </a:r>
          </a:p>
          <a:p>
            <a:pPr marL="457200" indent="-457200">
              <a:lnSpc>
                <a:spcPct val="150000"/>
              </a:lnSpc>
              <a:buAutoNum type="arabicPeriod"/>
            </a:pPr>
            <a:r>
              <a:rPr lang="en-US" b="0" dirty="0"/>
              <a:t>Maintain a two (2)-person accountability system for all cash transactions. </a:t>
            </a:r>
          </a:p>
          <a:p>
            <a:pPr marL="457200" indent="-457200">
              <a:lnSpc>
                <a:spcPct val="150000"/>
              </a:lnSpc>
              <a:buAutoNum type="arabicPeriod"/>
            </a:pPr>
            <a:r>
              <a:rPr lang="en-US" b="0" dirty="0"/>
              <a:t>Submit basic annual financial report(s) to unit commanders detailing income and expenditures throughout the year.  </a:t>
            </a:r>
          </a:p>
          <a:p>
            <a:pPr>
              <a:lnSpc>
                <a:spcPct val="150000"/>
              </a:lnSpc>
            </a:pPr>
            <a:r>
              <a:rPr lang="en-US" b="0" dirty="0"/>
              <a:t>If you would like an official “charter”, the 1 SOFSS/FSR can provide templates for:</a:t>
            </a:r>
          </a:p>
          <a:p>
            <a:pPr lvl="1">
              <a:lnSpc>
                <a:spcPct val="150000"/>
              </a:lnSpc>
            </a:pPr>
            <a:r>
              <a:rPr lang="en-US" b="0" dirty="0"/>
              <a:t>Authority to Operate letter for unit commander signature</a:t>
            </a:r>
          </a:p>
          <a:p>
            <a:pPr lvl="1">
              <a:lnSpc>
                <a:spcPct val="150000"/>
              </a:lnSpc>
            </a:pPr>
            <a:r>
              <a:rPr lang="en-US" b="0" dirty="0"/>
              <a:t>Constitution &amp; Bylaws (primarily for state &amp; federal use)</a:t>
            </a:r>
            <a:endParaRPr lang="en-US" dirty="0"/>
          </a:p>
          <a:p>
            <a:pPr marL="0" indent="0">
              <a:buNone/>
            </a:pPr>
            <a:endParaRPr lang="en-US" dirty="0"/>
          </a:p>
        </p:txBody>
      </p:sp>
    </p:spTree>
    <p:extLst>
      <p:ext uri="{BB962C8B-B14F-4D97-AF65-F5344CB8AC3E}">
        <p14:creationId xmlns:p14="http://schemas.microsoft.com/office/powerpoint/2010/main" val="3254009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1376-740F-4B1A-D5C1-9BAF2D78FBE9}"/>
              </a:ext>
            </a:extLst>
          </p:cNvPr>
          <p:cNvSpPr>
            <a:spLocks noGrp="1"/>
          </p:cNvSpPr>
          <p:nvPr>
            <p:ph type="title"/>
          </p:nvPr>
        </p:nvSpPr>
        <p:spPr>
          <a:xfrm>
            <a:off x="254755" y="142398"/>
            <a:ext cx="8535234" cy="1011237"/>
          </a:xfrm>
        </p:spPr>
        <p:txBody>
          <a:bodyPr/>
          <a:lstStyle/>
          <a:p>
            <a:pPr algn="ctr"/>
            <a:r>
              <a:rPr lang="en-US" i="0" dirty="0"/>
              <a:t>   PO Establishment – Base Level</a:t>
            </a:r>
          </a:p>
        </p:txBody>
      </p:sp>
      <p:sp>
        <p:nvSpPr>
          <p:cNvPr id="3" name="Content Placeholder 2">
            <a:extLst>
              <a:ext uri="{FF2B5EF4-FFF2-40B4-BE49-F238E27FC236}">
                <a16:creationId xmlns:a16="http://schemas.microsoft.com/office/drawing/2014/main" id="{17B17A78-2BAC-74D4-7DD3-D3D6EB5F9B85}"/>
              </a:ext>
            </a:extLst>
          </p:cNvPr>
          <p:cNvSpPr>
            <a:spLocks noGrp="1"/>
          </p:cNvSpPr>
          <p:nvPr>
            <p:ph idx="1"/>
          </p:nvPr>
        </p:nvSpPr>
        <p:spPr>
          <a:xfrm>
            <a:off x="747203" y="1357466"/>
            <a:ext cx="8042786" cy="4019996"/>
          </a:xfrm>
          <a:ln>
            <a:solidFill>
              <a:schemeClr val="accent4"/>
            </a:solidFill>
          </a:ln>
        </p:spPr>
        <p:txBody>
          <a:bodyPr/>
          <a:lstStyle/>
          <a:p>
            <a:pPr marL="457200" indent="-457200">
              <a:buFont typeface="+mj-lt"/>
              <a:buAutoNum type="arabicPeriod"/>
            </a:pPr>
            <a:r>
              <a:rPr lang="en-US" dirty="0"/>
              <a:t>Constitution &amp; Bylaws**</a:t>
            </a:r>
          </a:p>
          <a:p>
            <a:pPr lvl="1"/>
            <a:r>
              <a:rPr lang="en-US" b="0" dirty="0"/>
              <a:t>Reviewed every two years or when there is a change of purpose, function, or membership eligibility</a:t>
            </a:r>
          </a:p>
          <a:p>
            <a:pPr marL="457200" indent="-457200">
              <a:buFont typeface="+mj-lt"/>
              <a:buAutoNum type="arabicPeriod"/>
            </a:pPr>
            <a:r>
              <a:rPr lang="en-US" dirty="0"/>
              <a:t>Request of Establishment </a:t>
            </a:r>
          </a:p>
          <a:p>
            <a:pPr marL="457200" indent="-457200">
              <a:buFont typeface="+mj-lt"/>
              <a:buAutoNum type="arabicPeriod"/>
            </a:pPr>
            <a:r>
              <a:rPr lang="en-US" dirty="0"/>
              <a:t>Insurance/ Waiver Request </a:t>
            </a:r>
            <a:r>
              <a:rPr lang="en-US" b="0" i="1" dirty="0"/>
              <a:t>(negligible risk)</a:t>
            </a:r>
          </a:p>
          <a:p>
            <a:pPr lvl="1"/>
            <a:r>
              <a:rPr lang="en-US" b="0" dirty="0"/>
              <a:t>Even if waived, may still need insurance for specific events </a:t>
            </a:r>
          </a:p>
          <a:p>
            <a:pPr marL="457200" indent="-457200">
              <a:buFont typeface="+mj-lt"/>
              <a:buAutoNum type="arabicPeriod"/>
            </a:pPr>
            <a:r>
              <a:rPr lang="en-US" dirty="0"/>
              <a:t>Liability Certifications**</a:t>
            </a:r>
          </a:p>
          <a:p>
            <a:pPr lvl="1"/>
            <a:r>
              <a:rPr lang="en-US" b="0" dirty="0"/>
              <a:t>Members understand financial liability designated in C&amp;Bs</a:t>
            </a:r>
          </a:p>
          <a:p>
            <a:pPr marL="460375" indent="-457200">
              <a:buFont typeface="+mj-lt"/>
              <a:buAutoNum type="arabicPeriod"/>
            </a:pPr>
            <a:r>
              <a:rPr lang="en-US" dirty="0"/>
              <a:t>List of Officers**</a:t>
            </a:r>
          </a:p>
          <a:p>
            <a:pPr lvl="1"/>
            <a:r>
              <a:rPr lang="en-US" b="0" dirty="0"/>
              <a:t>No ranks and non-DOD &amp; DOD contact info!</a:t>
            </a:r>
          </a:p>
          <a:p>
            <a:pPr lvl="1"/>
            <a:r>
              <a:rPr lang="en-US" b="0" dirty="0"/>
              <a:t>Must have all positions filled. </a:t>
            </a:r>
          </a:p>
          <a:p>
            <a:pPr marL="0" indent="0">
              <a:buNone/>
            </a:pPr>
            <a:endParaRPr lang="en-US" b="0" dirty="0"/>
          </a:p>
        </p:txBody>
      </p:sp>
      <p:sp>
        <p:nvSpPr>
          <p:cNvPr id="5" name="TextBox 4">
            <a:extLst>
              <a:ext uri="{FF2B5EF4-FFF2-40B4-BE49-F238E27FC236}">
                <a16:creationId xmlns:a16="http://schemas.microsoft.com/office/drawing/2014/main" id="{AF6F8218-32DF-D0D7-D02B-C96ECFDBFCBD}"/>
              </a:ext>
            </a:extLst>
          </p:cNvPr>
          <p:cNvSpPr txBox="1"/>
          <p:nvPr/>
        </p:nvSpPr>
        <p:spPr>
          <a:xfrm rot="10800000">
            <a:off x="254755" y="1357465"/>
            <a:ext cx="492443" cy="3676650"/>
          </a:xfrm>
          <a:prstGeom prst="rect">
            <a:avLst/>
          </a:prstGeom>
          <a:solidFill>
            <a:schemeClr val="accent4">
              <a:lumMod val="20000"/>
              <a:lumOff val="80000"/>
            </a:schemeClr>
          </a:solidFill>
        </p:spPr>
        <p:txBody>
          <a:bodyPr vert="vert" wrap="square" rtlCol="0">
            <a:spAutoFit/>
          </a:bodyPr>
          <a:lstStyle/>
          <a:p>
            <a:pPr algn="ctr"/>
            <a:r>
              <a:rPr lang="en-US" dirty="0"/>
              <a:t>PO’s Responsibility</a:t>
            </a:r>
          </a:p>
        </p:txBody>
      </p:sp>
      <p:sp>
        <p:nvSpPr>
          <p:cNvPr id="6" name="TextBox 5">
            <a:extLst>
              <a:ext uri="{FF2B5EF4-FFF2-40B4-BE49-F238E27FC236}">
                <a16:creationId xmlns:a16="http://schemas.microsoft.com/office/drawing/2014/main" id="{02DCD55E-AA49-1BAC-607A-62CE2F1C8100}"/>
              </a:ext>
            </a:extLst>
          </p:cNvPr>
          <p:cNvSpPr txBox="1"/>
          <p:nvPr/>
        </p:nvSpPr>
        <p:spPr>
          <a:xfrm>
            <a:off x="747199" y="5377462"/>
            <a:ext cx="8042789" cy="954107"/>
          </a:xfrm>
          <a:prstGeom prst="rect">
            <a:avLst/>
          </a:prstGeom>
          <a:noFill/>
        </p:spPr>
        <p:txBody>
          <a:bodyPr wrap="square" rtlCol="0">
            <a:spAutoFit/>
          </a:bodyPr>
          <a:lstStyle/>
          <a:p>
            <a:pPr marL="457200" indent="-457200">
              <a:buClr>
                <a:schemeClr val="accent6"/>
              </a:buClr>
              <a:buFont typeface="+mj-lt"/>
              <a:buAutoNum type="arabicPeriod" startAt="6"/>
            </a:pPr>
            <a:r>
              <a:rPr lang="en-US" sz="1800" dirty="0">
                <a:latin typeface="+mn-lt"/>
              </a:rPr>
              <a:t>Legal Review</a:t>
            </a:r>
          </a:p>
          <a:p>
            <a:pPr marL="457200" indent="-457200">
              <a:buClr>
                <a:schemeClr val="accent6"/>
              </a:buClr>
              <a:buFont typeface="+mj-lt"/>
              <a:buAutoNum type="arabicPeriod" startAt="6"/>
            </a:pPr>
            <a:r>
              <a:rPr lang="en-US" sz="1800" dirty="0">
                <a:latin typeface="+mn-lt"/>
              </a:rPr>
              <a:t>Delegation of Authority to 1 SOFSS/CC</a:t>
            </a:r>
          </a:p>
          <a:p>
            <a:pPr marL="457200" indent="-457200">
              <a:buClr>
                <a:schemeClr val="accent6"/>
              </a:buClr>
              <a:buFont typeface="+mj-lt"/>
              <a:buAutoNum type="arabicPeriod" startAt="6"/>
            </a:pPr>
            <a:r>
              <a:rPr lang="en-US" sz="1800" dirty="0">
                <a:latin typeface="+mn-lt"/>
              </a:rPr>
              <a:t>PO Authority to Operate Approval</a:t>
            </a:r>
          </a:p>
        </p:txBody>
      </p:sp>
      <p:sp>
        <p:nvSpPr>
          <p:cNvPr id="4" name="TextBox 3">
            <a:extLst>
              <a:ext uri="{FF2B5EF4-FFF2-40B4-BE49-F238E27FC236}">
                <a16:creationId xmlns:a16="http://schemas.microsoft.com/office/drawing/2014/main" id="{A9B743A5-054D-95C4-23A2-004FF2627163}"/>
              </a:ext>
            </a:extLst>
          </p:cNvPr>
          <p:cNvSpPr txBox="1"/>
          <p:nvPr/>
        </p:nvSpPr>
        <p:spPr>
          <a:xfrm>
            <a:off x="6402923" y="1357465"/>
            <a:ext cx="2387065" cy="276999"/>
          </a:xfrm>
          <a:prstGeom prst="rect">
            <a:avLst/>
          </a:prstGeom>
          <a:noFill/>
        </p:spPr>
        <p:txBody>
          <a:bodyPr wrap="square" rtlCol="0">
            <a:spAutoFit/>
          </a:bodyPr>
          <a:lstStyle/>
          <a:p>
            <a:r>
              <a:rPr lang="en-US" sz="1200" b="0" dirty="0"/>
              <a:t>**Required w/C&amp;B resubmission</a:t>
            </a:r>
          </a:p>
        </p:txBody>
      </p:sp>
    </p:spTree>
    <p:extLst>
      <p:ext uri="{BB962C8B-B14F-4D97-AF65-F5344CB8AC3E}">
        <p14:creationId xmlns:p14="http://schemas.microsoft.com/office/powerpoint/2010/main" val="2661182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DB23-DAA2-F58B-2833-3E7900019A6A}"/>
              </a:ext>
            </a:extLst>
          </p:cNvPr>
          <p:cNvSpPr>
            <a:spLocks noGrp="1"/>
          </p:cNvSpPr>
          <p:nvPr>
            <p:ph type="title"/>
          </p:nvPr>
        </p:nvSpPr>
        <p:spPr>
          <a:xfrm>
            <a:off x="276225" y="131763"/>
            <a:ext cx="8513763" cy="1011237"/>
          </a:xfrm>
        </p:spPr>
        <p:txBody>
          <a:bodyPr/>
          <a:lstStyle/>
          <a:p>
            <a:pPr algn="ctr"/>
            <a:r>
              <a:rPr lang="en-US" dirty="0"/>
              <a:t>Order of Topics </a:t>
            </a:r>
          </a:p>
        </p:txBody>
      </p:sp>
      <p:sp>
        <p:nvSpPr>
          <p:cNvPr id="3" name="Content Placeholder 2">
            <a:extLst>
              <a:ext uri="{FF2B5EF4-FFF2-40B4-BE49-F238E27FC236}">
                <a16:creationId xmlns:a16="http://schemas.microsoft.com/office/drawing/2014/main" id="{848F0D7A-1C5B-2590-5BEF-B256D5CD8D3F}"/>
              </a:ext>
            </a:extLst>
          </p:cNvPr>
          <p:cNvSpPr>
            <a:spLocks noGrp="1"/>
          </p:cNvSpPr>
          <p:nvPr>
            <p:ph idx="1"/>
          </p:nvPr>
        </p:nvSpPr>
        <p:spPr>
          <a:xfrm>
            <a:off x="276225" y="1485285"/>
            <a:ext cx="8397875" cy="4743450"/>
          </a:xfrm>
        </p:spPr>
        <p:txBody>
          <a:bodyPr/>
          <a:lstStyle/>
          <a:p>
            <a:pPr marL="457200" indent="-457200">
              <a:buFont typeface="+mj-lt"/>
              <a:buAutoNum type="arabicPeriod"/>
            </a:pPr>
            <a:r>
              <a:rPr lang="en-US" dirty="0"/>
              <a:t>Introduction to Air Force fundraising</a:t>
            </a:r>
          </a:p>
          <a:p>
            <a:pPr marL="860425" lvl="1" indent="-457200"/>
            <a:r>
              <a:rPr lang="en-US" dirty="0"/>
              <a:t>The who, what, when, and where</a:t>
            </a:r>
          </a:p>
          <a:p>
            <a:pPr marL="860425" lvl="1" indent="-457200"/>
            <a:r>
              <a:rPr lang="en-US" dirty="0"/>
              <a:t>What is an Unofficial Activities vs. Private Organization </a:t>
            </a:r>
          </a:p>
          <a:p>
            <a:pPr marL="860425" lvl="1" indent="-457200"/>
            <a:endParaRPr lang="en-US" dirty="0"/>
          </a:p>
          <a:p>
            <a:pPr marL="457200" indent="-457200">
              <a:buFont typeface="+mj-lt"/>
              <a:buAutoNum type="arabicPeriod"/>
            </a:pPr>
            <a:r>
              <a:rPr lang="en-US" dirty="0"/>
              <a:t>Establishment/Operations – Three Areas of Requirement </a:t>
            </a:r>
          </a:p>
          <a:p>
            <a:pPr marL="860425" lvl="1" indent="-457200">
              <a:buFont typeface="+mj-lt"/>
              <a:buAutoNum type="arabicPeriod"/>
            </a:pPr>
            <a:r>
              <a:rPr lang="en-US" dirty="0"/>
              <a:t>Base – IAW AFI and other AF policies </a:t>
            </a:r>
          </a:p>
          <a:p>
            <a:pPr marL="860425" lvl="1" indent="-457200">
              <a:buFont typeface="+mj-lt"/>
              <a:buAutoNum type="arabicPeriod"/>
            </a:pPr>
            <a:r>
              <a:rPr lang="en-US" dirty="0"/>
              <a:t>State – IAW Florida State Law</a:t>
            </a:r>
          </a:p>
          <a:p>
            <a:pPr marL="860425" lvl="1" indent="-457200">
              <a:buFont typeface="+mj-lt"/>
              <a:buAutoNum type="arabicPeriod"/>
            </a:pPr>
            <a:r>
              <a:rPr lang="en-US" dirty="0"/>
              <a:t>Federal  - IAW IRS regulations and other mandates</a:t>
            </a:r>
          </a:p>
          <a:p>
            <a:pPr marL="860425" lvl="1" indent="-457200">
              <a:buFont typeface="+mj-lt"/>
              <a:buAutoNum type="arabicPeriod"/>
            </a:pPr>
            <a:endParaRPr lang="en-US" dirty="0"/>
          </a:p>
          <a:p>
            <a:pPr marL="457200" indent="-457200">
              <a:buFont typeface="+mj-lt"/>
              <a:buAutoNum type="arabicPeriod"/>
            </a:pPr>
            <a:r>
              <a:rPr lang="en-US" dirty="0"/>
              <a:t>Fundraiser Request Process </a:t>
            </a:r>
          </a:p>
          <a:p>
            <a:pPr marL="0" indent="0">
              <a:buNone/>
            </a:pPr>
            <a:endParaRPr lang="en-US" dirty="0"/>
          </a:p>
          <a:p>
            <a:pPr marL="457200" indent="-457200">
              <a:buFont typeface="+mj-lt"/>
              <a:buAutoNum type="arabicPeriod" startAt="4"/>
            </a:pPr>
            <a:r>
              <a:rPr lang="en-US" dirty="0"/>
              <a:t>Additional Rules &amp; FAQs</a:t>
            </a:r>
          </a:p>
          <a:p>
            <a:pPr marL="860425" lvl="1" indent="-457200"/>
            <a:endParaRPr lang="en-US" dirty="0"/>
          </a:p>
        </p:txBody>
      </p:sp>
      <p:sp>
        <p:nvSpPr>
          <p:cNvPr id="4" name="Slide Number Placeholder 3">
            <a:extLst>
              <a:ext uri="{FF2B5EF4-FFF2-40B4-BE49-F238E27FC236}">
                <a16:creationId xmlns:a16="http://schemas.microsoft.com/office/drawing/2014/main" id="{89B83006-44C0-0371-3DFE-4B58FC95E1A5}"/>
              </a:ext>
            </a:extLst>
          </p:cNvPr>
          <p:cNvSpPr>
            <a:spLocks noGrp="1"/>
          </p:cNvSpPr>
          <p:nvPr>
            <p:ph type="sldNum" sz="quarter" idx="10"/>
          </p:nvPr>
        </p:nvSpPr>
        <p:spPr/>
        <p:txBody>
          <a:bodyPr/>
          <a:lstStyle/>
          <a:p>
            <a:pPr>
              <a:defRPr/>
            </a:pPr>
            <a:fld id="{24CCDE74-B753-49AA-8A92-08B90090BE63}" type="slidenum">
              <a:rPr lang="en-US" smtClean="0"/>
              <a:pPr>
                <a:defRPr/>
              </a:pPr>
              <a:t>3</a:t>
            </a:fld>
            <a:endParaRPr lang="en-US" dirty="0"/>
          </a:p>
        </p:txBody>
      </p:sp>
    </p:spTree>
    <p:extLst>
      <p:ext uri="{BB962C8B-B14F-4D97-AF65-F5344CB8AC3E}">
        <p14:creationId xmlns:p14="http://schemas.microsoft.com/office/powerpoint/2010/main" val="1887951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PO Operation</a:t>
            </a:r>
          </a:p>
        </p:txBody>
      </p:sp>
      <p:pic>
        <p:nvPicPr>
          <p:cNvPr id="2" name="Picture 1">
            <a:extLst>
              <a:ext uri="{FF2B5EF4-FFF2-40B4-BE49-F238E27FC236}">
                <a16:creationId xmlns:a16="http://schemas.microsoft.com/office/drawing/2014/main" id="{EDB90554-3FB4-418F-9F92-35AABAB31AA4}"/>
              </a:ext>
            </a:extLst>
          </p:cNvPr>
          <p:cNvPicPr>
            <a:picLocks noChangeAspect="1"/>
          </p:cNvPicPr>
          <p:nvPr/>
        </p:nvPicPr>
        <p:blipFill>
          <a:blip r:embed="rId3"/>
          <a:stretch>
            <a:fillRect/>
          </a:stretch>
        </p:blipFill>
        <p:spPr>
          <a:xfrm>
            <a:off x="216029" y="1410746"/>
            <a:ext cx="8711939" cy="5383235"/>
          </a:xfrm>
          <a:prstGeom prst="rect">
            <a:avLst/>
          </a:prstGeom>
        </p:spPr>
      </p:pic>
    </p:spTree>
    <p:extLst>
      <p:ext uri="{BB962C8B-B14F-4D97-AF65-F5344CB8AC3E}">
        <p14:creationId xmlns:p14="http://schemas.microsoft.com/office/powerpoint/2010/main" val="171489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PO Operation</a:t>
            </a:r>
          </a:p>
        </p:txBody>
      </p:sp>
      <p:sp>
        <p:nvSpPr>
          <p:cNvPr id="5" name="Rectangle 3">
            <a:extLst>
              <a:ext uri="{FF2B5EF4-FFF2-40B4-BE49-F238E27FC236}">
                <a16:creationId xmlns:a16="http://schemas.microsoft.com/office/drawing/2014/main" id="{6A593110-C82B-4E6A-9C23-1B5430A74EFC}"/>
              </a:ext>
            </a:extLst>
          </p:cNvPr>
          <p:cNvSpPr txBox="1">
            <a:spLocks noChangeArrowheads="1"/>
          </p:cNvSpPr>
          <p:nvPr/>
        </p:nvSpPr>
        <p:spPr bwMode="auto">
          <a:xfrm>
            <a:off x="274899" y="1371600"/>
            <a:ext cx="8686800" cy="4684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spcBef>
                <a:spcPct val="75000"/>
              </a:spcBef>
              <a:buFont typeface="Wingdings" pitchFamily="2" charset="2"/>
              <a:buNone/>
            </a:pPr>
            <a:r>
              <a:rPr lang="en-US" sz="2400" kern="0" dirty="0"/>
              <a:t>**Based on a calendar year**</a:t>
            </a:r>
          </a:p>
          <a:p>
            <a:pPr marL="0" indent="0">
              <a:spcBef>
                <a:spcPct val="75000"/>
              </a:spcBef>
              <a:buFont typeface="Wingdings" pitchFamily="2" charset="2"/>
              <a:buNone/>
            </a:pPr>
            <a:r>
              <a:rPr lang="en-US" sz="2400" u="sng" kern="0" dirty="0"/>
              <a:t>Quarterly Submissions</a:t>
            </a:r>
            <a:endParaRPr lang="en-US" sz="2400" kern="0" dirty="0"/>
          </a:p>
          <a:p>
            <a:pPr>
              <a:spcBef>
                <a:spcPts val="0"/>
              </a:spcBef>
            </a:pPr>
            <a:r>
              <a:rPr lang="en-US" sz="2400" kern="0" dirty="0"/>
              <a:t>Quarterly Meeting Minutes </a:t>
            </a:r>
          </a:p>
          <a:p>
            <a:pPr marL="0" indent="0">
              <a:spcBef>
                <a:spcPts val="0"/>
              </a:spcBef>
              <a:buFont typeface="Wingdings" pitchFamily="2" charset="2"/>
              <a:buNone/>
            </a:pPr>
            <a:r>
              <a:rPr lang="en-US" sz="2400" kern="0" dirty="0"/>
              <a:t>   (Covers Jan-Mar, Apr-Jun, Jul-Sep, Oct-Dec)</a:t>
            </a:r>
          </a:p>
          <a:p>
            <a:pPr marL="0" indent="0">
              <a:spcBef>
                <a:spcPts val="0"/>
              </a:spcBef>
              <a:buFont typeface="Wingdings" pitchFamily="2" charset="2"/>
              <a:buNone/>
            </a:pPr>
            <a:endParaRPr lang="en-US" sz="2400" kern="0" dirty="0"/>
          </a:p>
          <a:p>
            <a:pPr>
              <a:spcBef>
                <a:spcPts val="0"/>
              </a:spcBef>
            </a:pPr>
            <a:r>
              <a:rPr lang="en-US" sz="2400" kern="0" dirty="0"/>
              <a:t>Quarterly Financial Statements </a:t>
            </a:r>
          </a:p>
          <a:p>
            <a:pPr marL="0" indent="0">
              <a:spcBef>
                <a:spcPts val="0"/>
              </a:spcBef>
              <a:buFont typeface="Wingdings" pitchFamily="2" charset="2"/>
              <a:buNone/>
            </a:pPr>
            <a:r>
              <a:rPr lang="en-US" sz="2400" kern="0" dirty="0"/>
              <a:t>   (Covers Jan-Mar, Apr-Jun, Jul-Sep, Oct-Dec)</a:t>
            </a:r>
          </a:p>
          <a:p>
            <a:pPr marL="0" indent="0">
              <a:spcBef>
                <a:spcPct val="75000"/>
              </a:spcBef>
              <a:buFont typeface="Wingdings" pitchFamily="2" charset="2"/>
              <a:buNone/>
            </a:pPr>
            <a:endParaRPr lang="en-US" sz="2200" kern="0" dirty="0">
              <a:solidFill>
                <a:srgbClr val="FF0000"/>
              </a:solidFill>
            </a:endParaRPr>
          </a:p>
          <a:p>
            <a:pPr marL="0" indent="0" algn="ctr">
              <a:spcBef>
                <a:spcPts val="5"/>
              </a:spcBef>
              <a:buFont typeface="Wingdings" pitchFamily="2" charset="2"/>
              <a:buNone/>
            </a:pPr>
            <a:r>
              <a:rPr lang="en-US" sz="2400" kern="0" dirty="0">
                <a:solidFill>
                  <a:srgbClr val="FF0000"/>
                </a:solidFill>
              </a:rPr>
              <a:t>**Quarterly submissions are due </a:t>
            </a:r>
          </a:p>
          <a:p>
            <a:pPr marL="0" indent="0" algn="ctr">
              <a:spcBef>
                <a:spcPts val="5"/>
              </a:spcBef>
              <a:buFont typeface="Wingdings" pitchFamily="2" charset="2"/>
              <a:buNone/>
            </a:pPr>
            <a:r>
              <a:rPr lang="en-US" sz="2400" kern="0" dirty="0">
                <a:solidFill>
                  <a:srgbClr val="FF0000"/>
                </a:solidFill>
              </a:rPr>
              <a:t>NLT 10 business days after the quarter ends </a:t>
            </a:r>
          </a:p>
          <a:p>
            <a:pPr marL="0" indent="0" algn="ctr">
              <a:spcBef>
                <a:spcPts val="5"/>
              </a:spcBef>
              <a:buFont typeface="Wingdings" pitchFamily="2" charset="2"/>
              <a:buNone/>
            </a:pPr>
            <a:endParaRPr lang="en-US" sz="1000" kern="0" dirty="0">
              <a:solidFill>
                <a:srgbClr val="FF0000"/>
              </a:solidFill>
            </a:endParaRPr>
          </a:p>
        </p:txBody>
      </p:sp>
    </p:spTree>
    <p:extLst>
      <p:ext uri="{BB962C8B-B14F-4D97-AF65-F5344CB8AC3E}">
        <p14:creationId xmlns:p14="http://schemas.microsoft.com/office/powerpoint/2010/main" val="740511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PO Operation</a:t>
            </a:r>
          </a:p>
        </p:txBody>
      </p:sp>
      <p:sp>
        <p:nvSpPr>
          <p:cNvPr id="3" name="Rectangle 3">
            <a:extLst>
              <a:ext uri="{FF2B5EF4-FFF2-40B4-BE49-F238E27FC236}">
                <a16:creationId xmlns:a16="http://schemas.microsoft.com/office/drawing/2014/main" id="{F1A2D662-8E67-AA66-0630-7E7CF3D68501}"/>
              </a:ext>
            </a:extLst>
          </p:cNvPr>
          <p:cNvSpPr txBox="1">
            <a:spLocks noChangeArrowheads="1"/>
          </p:cNvSpPr>
          <p:nvPr/>
        </p:nvSpPr>
        <p:spPr bwMode="auto">
          <a:xfrm>
            <a:off x="274899" y="1371600"/>
            <a:ext cx="8686800" cy="4684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spcBef>
                <a:spcPct val="75000"/>
              </a:spcBef>
              <a:buFont typeface="Wingdings" pitchFamily="2" charset="2"/>
              <a:buNone/>
            </a:pPr>
            <a:r>
              <a:rPr lang="en-US" sz="2400" kern="0" dirty="0"/>
              <a:t>**Based on a calendar year**</a:t>
            </a:r>
          </a:p>
          <a:p>
            <a:pPr marL="0" indent="0">
              <a:spcBef>
                <a:spcPct val="75000"/>
              </a:spcBef>
              <a:buFont typeface="Wingdings" pitchFamily="2" charset="2"/>
              <a:buNone/>
            </a:pPr>
            <a:r>
              <a:rPr lang="en-US" sz="2400" u="sng" kern="0" dirty="0"/>
              <a:t>Annual Submissions</a:t>
            </a:r>
            <a:endParaRPr lang="en-US" sz="2400" kern="0" dirty="0"/>
          </a:p>
          <a:p>
            <a:pPr lvl="1">
              <a:spcBef>
                <a:spcPts val="0"/>
              </a:spcBef>
            </a:pPr>
            <a:r>
              <a:rPr lang="en-US" sz="2400" b="0" kern="0" dirty="0"/>
              <a:t>Annual Report/Proposed Budget </a:t>
            </a:r>
          </a:p>
          <a:p>
            <a:pPr lvl="1">
              <a:spcBef>
                <a:spcPts val="0"/>
              </a:spcBef>
            </a:pPr>
            <a:r>
              <a:rPr lang="en-US" sz="2400" b="0" kern="0" dirty="0"/>
              <a:t>List of Officers/POCs</a:t>
            </a:r>
          </a:p>
          <a:p>
            <a:pPr lvl="1">
              <a:spcBef>
                <a:spcPts val="0"/>
              </a:spcBef>
            </a:pPr>
            <a:r>
              <a:rPr lang="en-US" sz="2400" b="0" kern="0" dirty="0"/>
              <a:t>Proof of taxes filed (if not exempt)</a:t>
            </a:r>
          </a:p>
          <a:p>
            <a:pPr>
              <a:spcBef>
                <a:spcPts val="0"/>
              </a:spcBef>
            </a:pPr>
            <a:endParaRPr lang="en-US" sz="2400" kern="0" dirty="0"/>
          </a:p>
          <a:p>
            <a:pPr>
              <a:spcBef>
                <a:spcPts val="0"/>
              </a:spcBef>
            </a:pPr>
            <a:r>
              <a:rPr lang="en-US" sz="2400" u="sng" kern="0" dirty="0"/>
              <a:t>Two Year Submission </a:t>
            </a:r>
          </a:p>
          <a:p>
            <a:pPr lvl="1">
              <a:spcBef>
                <a:spcPts val="0"/>
              </a:spcBef>
            </a:pPr>
            <a:r>
              <a:rPr lang="en-US" sz="2400" b="0" kern="0" dirty="0"/>
              <a:t>Constitution &amp; Bylaws </a:t>
            </a:r>
          </a:p>
          <a:p>
            <a:pPr marL="0" indent="0">
              <a:spcBef>
                <a:spcPct val="75000"/>
              </a:spcBef>
              <a:buFont typeface="Wingdings" pitchFamily="2" charset="2"/>
              <a:buNone/>
            </a:pPr>
            <a:endParaRPr lang="en-US" sz="2200" kern="0" dirty="0">
              <a:solidFill>
                <a:srgbClr val="FF0000"/>
              </a:solidFill>
            </a:endParaRPr>
          </a:p>
          <a:p>
            <a:pPr marL="0" indent="0" algn="ctr">
              <a:spcBef>
                <a:spcPts val="5"/>
              </a:spcBef>
              <a:buFont typeface="Wingdings" pitchFamily="2" charset="2"/>
              <a:buNone/>
            </a:pPr>
            <a:r>
              <a:rPr lang="en-US" sz="2400" kern="0" dirty="0">
                <a:solidFill>
                  <a:srgbClr val="FF0000"/>
                </a:solidFill>
              </a:rPr>
              <a:t>**Annual submissions are due </a:t>
            </a:r>
          </a:p>
          <a:p>
            <a:pPr marL="0" indent="0" algn="ctr">
              <a:spcBef>
                <a:spcPts val="5"/>
              </a:spcBef>
              <a:buFont typeface="Wingdings" pitchFamily="2" charset="2"/>
              <a:buNone/>
            </a:pPr>
            <a:r>
              <a:rPr lang="en-US" sz="2400" kern="0" dirty="0">
                <a:solidFill>
                  <a:srgbClr val="FF0000"/>
                </a:solidFill>
              </a:rPr>
              <a:t>NLT 20 business days after the quarter ends </a:t>
            </a:r>
          </a:p>
          <a:p>
            <a:pPr marL="0" indent="0" algn="ctr">
              <a:spcBef>
                <a:spcPts val="5"/>
              </a:spcBef>
              <a:buFont typeface="Wingdings" pitchFamily="2" charset="2"/>
              <a:buNone/>
            </a:pPr>
            <a:endParaRPr lang="en-US" sz="2400" kern="0" dirty="0">
              <a:solidFill>
                <a:srgbClr val="FF0000"/>
              </a:solidFill>
            </a:endParaRPr>
          </a:p>
          <a:p>
            <a:pPr marL="0" indent="0">
              <a:spcBef>
                <a:spcPct val="75000"/>
              </a:spcBef>
              <a:buFont typeface="Wingdings" pitchFamily="2" charset="2"/>
              <a:buNone/>
            </a:pPr>
            <a:endParaRPr lang="en-US" sz="1000" kern="0" dirty="0">
              <a:solidFill>
                <a:srgbClr val="FF0000"/>
              </a:solidFill>
            </a:endParaRPr>
          </a:p>
        </p:txBody>
      </p:sp>
    </p:spTree>
    <p:extLst>
      <p:ext uri="{BB962C8B-B14F-4D97-AF65-F5344CB8AC3E}">
        <p14:creationId xmlns:p14="http://schemas.microsoft.com/office/powerpoint/2010/main" val="2570626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PO Operation</a:t>
            </a:r>
          </a:p>
        </p:txBody>
      </p:sp>
      <p:sp>
        <p:nvSpPr>
          <p:cNvPr id="3" name="Rectangle 3">
            <a:extLst>
              <a:ext uri="{FF2B5EF4-FFF2-40B4-BE49-F238E27FC236}">
                <a16:creationId xmlns:a16="http://schemas.microsoft.com/office/drawing/2014/main" id="{F1A2D662-8E67-AA66-0630-7E7CF3D68501}"/>
              </a:ext>
            </a:extLst>
          </p:cNvPr>
          <p:cNvSpPr txBox="1">
            <a:spLocks noChangeArrowheads="1"/>
          </p:cNvSpPr>
          <p:nvPr/>
        </p:nvSpPr>
        <p:spPr bwMode="auto">
          <a:xfrm>
            <a:off x="274899" y="1371600"/>
            <a:ext cx="8686800" cy="4684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spcBef>
                <a:spcPts val="5"/>
              </a:spcBef>
            </a:pPr>
            <a:r>
              <a:rPr lang="en-US" sz="2400" b="0" kern="0" dirty="0"/>
              <a:t>When establishing PO operations please be aware you cannot use a base address. It is recommended a PO Box be established as private org business is not authorized to use base official mail channels. </a:t>
            </a:r>
          </a:p>
          <a:p>
            <a:pPr>
              <a:spcBef>
                <a:spcPts val="5"/>
              </a:spcBef>
            </a:pPr>
            <a:endParaRPr lang="en-US" sz="2400" b="0" kern="0" dirty="0"/>
          </a:p>
          <a:p>
            <a:pPr>
              <a:spcBef>
                <a:spcPts val="5"/>
              </a:spcBef>
            </a:pPr>
            <a:r>
              <a:rPr lang="en-US" sz="2400" b="0" kern="0" dirty="0"/>
              <a:t>A UA may use a base address but please make sure all letters are addressed with:</a:t>
            </a:r>
          </a:p>
          <a:p>
            <a:pPr marL="61912" indent="0">
              <a:spcBef>
                <a:spcPts val="5"/>
              </a:spcBef>
              <a:buNone/>
            </a:pPr>
            <a:endParaRPr lang="en-US" sz="2400" b="0" kern="0" dirty="0"/>
          </a:p>
          <a:p>
            <a:pPr marL="61912" indent="0">
              <a:spcBef>
                <a:spcPts val="5"/>
              </a:spcBef>
              <a:buNone/>
            </a:pPr>
            <a:r>
              <a:rPr lang="en-US" sz="2400" b="0" kern="0" dirty="0"/>
              <a:t>                                    Recipient Name</a:t>
            </a:r>
          </a:p>
          <a:p>
            <a:pPr marL="61912" indent="0">
              <a:spcBef>
                <a:spcPts val="5"/>
              </a:spcBef>
              <a:buNone/>
            </a:pPr>
            <a:r>
              <a:rPr lang="en-US" sz="2400" b="0" kern="0" dirty="0"/>
              <a:t>                                    Squadron/Unit</a:t>
            </a:r>
          </a:p>
          <a:p>
            <a:pPr marL="61912" indent="0">
              <a:spcBef>
                <a:spcPts val="5"/>
              </a:spcBef>
              <a:buNone/>
            </a:pPr>
            <a:r>
              <a:rPr lang="en-US" sz="2400" b="0" kern="0" dirty="0"/>
              <a:t>                                    Address</a:t>
            </a:r>
          </a:p>
          <a:p>
            <a:pPr marL="0" indent="0">
              <a:spcBef>
                <a:spcPct val="75000"/>
              </a:spcBef>
              <a:buFont typeface="Wingdings" pitchFamily="2" charset="2"/>
              <a:buNone/>
            </a:pPr>
            <a:endParaRPr lang="en-US" sz="1000" kern="0" dirty="0">
              <a:solidFill>
                <a:srgbClr val="FF0000"/>
              </a:solidFill>
            </a:endParaRPr>
          </a:p>
        </p:txBody>
      </p:sp>
    </p:spTree>
    <p:extLst>
      <p:ext uri="{BB962C8B-B14F-4D97-AF65-F5344CB8AC3E}">
        <p14:creationId xmlns:p14="http://schemas.microsoft.com/office/powerpoint/2010/main" val="456020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07690" y="234196"/>
            <a:ext cx="7085628"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Eglin Federal Credit Union</a:t>
            </a:r>
          </a:p>
        </p:txBody>
      </p:sp>
      <p:sp>
        <p:nvSpPr>
          <p:cNvPr id="5" name="Rectangle 3">
            <a:extLst>
              <a:ext uri="{FF2B5EF4-FFF2-40B4-BE49-F238E27FC236}">
                <a16:creationId xmlns:a16="http://schemas.microsoft.com/office/drawing/2014/main" id="{6A593110-C82B-4E6A-9C23-1B5430A74EFC}"/>
              </a:ext>
            </a:extLst>
          </p:cNvPr>
          <p:cNvSpPr txBox="1">
            <a:spLocks noChangeArrowheads="1"/>
          </p:cNvSpPr>
          <p:nvPr/>
        </p:nvSpPr>
        <p:spPr bwMode="auto">
          <a:xfrm>
            <a:off x="228600" y="1302768"/>
            <a:ext cx="8686800" cy="4974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nSpc>
                <a:spcPct val="150000"/>
              </a:lnSpc>
              <a:spcBef>
                <a:spcPts val="5"/>
              </a:spcBef>
            </a:pPr>
            <a:r>
              <a:rPr lang="en-US" sz="2400" b="0" kern="0" dirty="0"/>
              <a:t>If you would like to open an account with Eglin Federal Credit Union, they will work with you to open a “Club” account. This is an option open to both UAs and POs. </a:t>
            </a:r>
          </a:p>
          <a:p>
            <a:pPr>
              <a:lnSpc>
                <a:spcPct val="150000"/>
              </a:lnSpc>
              <a:spcBef>
                <a:spcPts val="5"/>
              </a:spcBef>
            </a:pPr>
            <a:endParaRPr lang="en-US" sz="2400" b="0" kern="0" dirty="0"/>
          </a:p>
          <a:p>
            <a:pPr>
              <a:lnSpc>
                <a:spcPct val="150000"/>
              </a:lnSpc>
              <a:spcBef>
                <a:spcPts val="5"/>
              </a:spcBef>
            </a:pPr>
            <a:r>
              <a:rPr lang="en-US" sz="2400" b="0" kern="0" dirty="0"/>
              <a:t>You will be required to provide proof of eligibility to determine if you qualify for an account.</a:t>
            </a:r>
          </a:p>
          <a:p>
            <a:pPr marL="0" indent="0">
              <a:lnSpc>
                <a:spcPct val="150000"/>
              </a:lnSpc>
              <a:spcBef>
                <a:spcPts val="5"/>
              </a:spcBef>
              <a:buNone/>
            </a:pPr>
            <a:endParaRPr lang="en-US" sz="2400" b="0" kern="0" dirty="0"/>
          </a:p>
          <a:p>
            <a:pPr>
              <a:lnSpc>
                <a:spcPct val="150000"/>
              </a:lnSpc>
              <a:spcBef>
                <a:spcPts val="5"/>
              </a:spcBef>
            </a:pPr>
            <a:r>
              <a:rPr lang="en-US" sz="2400" b="0" kern="0" dirty="0"/>
              <a:t>If you have issues, please reach out to FSR as this is a new arrangement with EFCU. </a:t>
            </a:r>
          </a:p>
          <a:p>
            <a:pPr marL="803275" lvl="2" indent="0" algn="ctr">
              <a:lnSpc>
                <a:spcPct val="150000"/>
              </a:lnSpc>
              <a:spcBef>
                <a:spcPts val="5"/>
              </a:spcBef>
              <a:buNone/>
            </a:pPr>
            <a:endParaRPr lang="en-US" b="0" kern="0" dirty="0"/>
          </a:p>
          <a:p>
            <a:pPr lvl="2" algn="ctr">
              <a:lnSpc>
                <a:spcPct val="150000"/>
              </a:lnSpc>
              <a:spcBef>
                <a:spcPts val="5"/>
              </a:spcBef>
            </a:pPr>
            <a:endParaRPr lang="en-US" sz="2400" b="0" kern="0" dirty="0"/>
          </a:p>
          <a:p>
            <a:pPr lvl="1">
              <a:spcBef>
                <a:spcPts val="5"/>
              </a:spcBef>
            </a:pPr>
            <a:endParaRPr lang="en-US" sz="1800" b="0" kern="0" dirty="0"/>
          </a:p>
          <a:p>
            <a:pPr lvl="1">
              <a:spcBef>
                <a:spcPts val="5"/>
              </a:spcBef>
            </a:pPr>
            <a:endParaRPr lang="en-US" sz="1800" b="0" kern="0" dirty="0"/>
          </a:p>
          <a:p>
            <a:pPr marL="0" indent="0">
              <a:spcBef>
                <a:spcPts val="5"/>
              </a:spcBef>
              <a:buNone/>
            </a:pPr>
            <a:endParaRPr lang="en-US" sz="1600" kern="0" dirty="0"/>
          </a:p>
          <a:p>
            <a:pPr marL="0" indent="0">
              <a:spcBef>
                <a:spcPts val="5"/>
              </a:spcBef>
              <a:buNone/>
            </a:pPr>
            <a:endParaRPr lang="en-US" sz="1600" kern="0" dirty="0"/>
          </a:p>
        </p:txBody>
      </p:sp>
    </p:spTree>
    <p:extLst>
      <p:ext uri="{BB962C8B-B14F-4D97-AF65-F5344CB8AC3E}">
        <p14:creationId xmlns:p14="http://schemas.microsoft.com/office/powerpoint/2010/main" val="275216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07690" y="234196"/>
            <a:ext cx="7085628"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Eglin Federal Credit Union</a:t>
            </a:r>
          </a:p>
        </p:txBody>
      </p:sp>
      <p:sp>
        <p:nvSpPr>
          <p:cNvPr id="5" name="Rectangle 3">
            <a:extLst>
              <a:ext uri="{FF2B5EF4-FFF2-40B4-BE49-F238E27FC236}">
                <a16:creationId xmlns:a16="http://schemas.microsoft.com/office/drawing/2014/main" id="{6A593110-C82B-4E6A-9C23-1B5430A74EFC}"/>
              </a:ext>
            </a:extLst>
          </p:cNvPr>
          <p:cNvSpPr txBox="1">
            <a:spLocks noChangeArrowheads="1"/>
          </p:cNvSpPr>
          <p:nvPr/>
        </p:nvSpPr>
        <p:spPr bwMode="auto">
          <a:xfrm>
            <a:off x="228600" y="1302768"/>
            <a:ext cx="8686800" cy="4974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spcBef>
                <a:spcPts val="5"/>
              </a:spcBef>
              <a:buNone/>
            </a:pPr>
            <a:r>
              <a:rPr lang="en-US" sz="2400" b="0" kern="0" dirty="0"/>
              <a:t>To open an account, you will need:</a:t>
            </a:r>
          </a:p>
          <a:p>
            <a:pPr lvl="1">
              <a:spcBef>
                <a:spcPts val="5"/>
              </a:spcBef>
            </a:pPr>
            <a:r>
              <a:rPr lang="en-US" sz="2400" b="0" kern="0" dirty="0"/>
              <a:t>$5 New Account Fee</a:t>
            </a:r>
          </a:p>
          <a:p>
            <a:pPr lvl="1">
              <a:spcBef>
                <a:spcPts val="5"/>
              </a:spcBef>
            </a:pPr>
            <a:r>
              <a:rPr lang="en-US" sz="2400" b="0" kern="0" dirty="0"/>
              <a:t>To provide you UA/PO name.</a:t>
            </a:r>
          </a:p>
          <a:p>
            <a:pPr lvl="1">
              <a:spcBef>
                <a:spcPts val="5"/>
              </a:spcBef>
            </a:pPr>
            <a:r>
              <a:rPr lang="en-US" sz="2400" b="0" kern="0" dirty="0"/>
              <a:t>Terms stating you are a non-profit (constitution &amp; bylaws will suffice).</a:t>
            </a:r>
          </a:p>
          <a:p>
            <a:pPr lvl="1">
              <a:spcBef>
                <a:spcPts val="5"/>
              </a:spcBef>
            </a:pPr>
            <a:r>
              <a:rPr lang="en-US" sz="2400" b="0" kern="0" dirty="0"/>
              <a:t>Your EIN (will discuss momentarily).</a:t>
            </a:r>
          </a:p>
          <a:p>
            <a:pPr lvl="1">
              <a:spcBef>
                <a:spcPts val="5"/>
              </a:spcBef>
            </a:pPr>
            <a:r>
              <a:rPr lang="en-US" sz="2400" b="0" kern="0" dirty="0"/>
              <a:t>Documentation  that you may operate on base.</a:t>
            </a:r>
          </a:p>
          <a:p>
            <a:pPr lvl="2">
              <a:spcBef>
                <a:spcPts val="5"/>
              </a:spcBef>
              <a:buFont typeface="Courier New" panose="02070309020205020404" pitchFamily="49" charset="0"/>
              <a:buChar char="o"/>
            </a:pPr>
            <a:r>
              <a:rPr lang="en-US" sz="2400" b="0" kern="0" dirty="0"/>
              <a:t>If UA a MFR signed by unit CC.</a:t>
            </a:r>
          </a:p>
          <a:p>
            <a:pPr lvl="2">
              <a:spcBef>
                <a:spcPts val="5"/>
              </a:spcBef>
              <a:buFont typeface="Courier New" panose="02070309020205020404" pitchFamily="49" charset="0"/>
              <a:buChar char="o"/>
            </a:pPr>
            <a:r>
              <a:rPr lang="en-US" sz="2400" b="0" kern="0" dirty="0"/>
              <a:t>If PO provide PO Authority to Operate letter and MFR signed by org President &amp; PO Coordinator. MFR will need letterhead reflecting your private org.</a:t>
            </a:r>
          </a:p>
          <a:p>
            <a:pPr lvl="1">
              <a:spcBef>
                <a:spcPts val="5"/>
              </a:spcBef>
              <a:buFont typeface="Wingdings" panose="05000000000000000000" pitchFamily="2" charset="2"/>
              <a:buChar char="q"/>
            </a:pPr>
            <a:r>
              <a:rPr lang="en-US" sz="2400" b="0" kern="0" dirty="0"/>
              <a:t>All users requesting access must be present.</a:t>
            </a:r>
          </a:p>
          <a:p>
            <a:pPr marL="406400" lvl="1" indent="0">
              <a:spcBef>
                <a:spcPts val="5"/>
              </a:spcBef>
              <a:buNone/>
            </a:pPr>
            <a:endParaRPr lang="en-US" sz="1800" b="0" kern="0" dirty="0"/>
          </a:p>
          <a:p>
            <a:pPr lvl="1">
              <a:spcBef>
                <a:spcPts val="5"/>
              </a:spcBef>
            </a:pPr>
            <a:endParaRPr lang="en-US" sz="1800" b="0" kern="0" dirty="0"/>
          </a:p>
          <a:p>
            <a:pPr marL="0" indent="0">
              <a:spcBef>
                <a:spcPts val="5"/>
              </a:spcBef>
              <a:buNone/>
            </a:pPr>
            <a:endParaRPr lang="en-US" sz="1600" kern="0" dirty="0"/>
          </a:p>
          <a:p>
            <a:pPr marL="0" indent="0">
              <a:spcBef>
                <a:spcPts val="5"/>
              </a:spcBef>
              <a:buNone/>
            </a:pPr>
            <a:endParaRPr lang="en-US" sz="1600" kern="0" dirty="0"/>
          </a:p>
        </p:txBody>
      </p:sp>
    </p:spTree>
    <p:extLst>
      <p:ext uri="{BB962C8B-B14F-4D97-AF65-F5344CB8AC3E}">
        <p14:creationId xmlns:p14="http://schemas.microsoft.com/office/powerpoint/2010/main" val="229967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07690" y="234196"/>
            <a:ext cx="7085628"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Eglin Federal Credit Union</a:t>
            </a:r>
          </a:p>
        </p:txBody>
      </p:sp>
      <p:sp>
        <p:nvSpPr>
          <p:cNvPr id="2" name="Rectangle 3">
            <a:extLst>
              <a:ext uri="{FF2B5EF4-FFF2-40B4-BE49-F238E27FC236}">
                <a16:creationId xmlns:a16="http://schemas.microsoft.com/office/drawing/2014/main" id="{F90D26C4-B552-9EC8-3B89-CB222D0CEBA0}"/>
              </a:ext>
            </a:extLst>
          </p:cNvPr>
          <p:cNvSpPr txBox="1">
            <a:spLocks noChangeArrowheads="1"/>
          </p:cNvSpPr>
          <p:nvPr/>
        </p:nvSpPr>
        <p:spPr bwMode="auto">
          <a:xfrm>
            <a:off x="279133" y="1302767"/>
            <a:ext cx="8481409" cy="4974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spcBef>
                <a:spcPts val="5"/>
              </a:spcBef>
              <a:buNone/>
            </a:pPr>
            <a:endParaRPr lang="en-US" sz="2400" b="0" kern="0" dirty="0"/>
          </a:p>
          <a:p>
            <a:pPr marL="0" indent="0">
              <a:spcBef>
                <a:spcPts val="5"/>
              </a:spcBef>
              <a:buNone/>
            </a:pPr>
            <a:r>
              <a:rPr lang="en-US" sz="2400" b="0" kern="0" dirty="0"/>
              <a:t>To update an account, you will need:</a:t>
            </a:r>
          </a:p>
          <a:p>
            <a:pPr marL="0" indent="0">
              <a:spcBef>
                <a:spcPts val="5"/>
              </a:spcBef>
              <a:buNone/>
            </a:pPr>
            <a:endParaRPr lang="en-US" sz="2400" b="0" kern="0" dirty="0"/>
          </a:p>
          <a:p>
            <a:pPr lvl="1">
              <a:spcBef>
                <a:spcPts val="5"/>
              </a:spcBef>
            </a:pPr>
            <a:r>
              <a:rPr lang="en-US" sz="2400" b="0" kern="0" dirty="0"/>
              <a:t>Account #.</a:t>
            </a:r>
          </a:p>
          <a:p>
            <a:pPr lvl="1">
              <a:spcBef>
                <a:spcPts val="5"/>
              </a:spcBef>
            </a:pPr>
            <a:r>
              <a:rPr lang="en-US" sz="2400" b="0" kern="0" dirty="0"/>
              <a:t>MFR with updated list of authorized users. </a:t>
            </a:r>
          </a:p>
          <a:p>
            <a:pPr lvl="2">
              <a:spcBef>
                <a:spcPts val="5"/>
              </a:spcBef>
              <a:buFont typeface="Courier New" panose="02070309020205020404" pitchFamily="49" charset="0"/>
              <a:buChar char="o"/>
            </a:pPr>
            <a:r>
              <a:rPr lang="en-US" sz="2400" b="0" kern="0" dirty="0"/>
              <a:t>If UA must be signed by First Sergeant. </a:t>
            </a:r>
          </a:p>
          <a:p>
            <a:pPr lvl="2">
              <a:spcBef>
                <a:spcPts val="5"/>
              </a:spcBef>
              <a:buFont typeface="Courier New" panose="02070309020205020404" pitchFamily="49" charset="0"/>
              <a:buChar char="o"/>
            </a:pPr>
            <a:r>
              <a:rPr lang="en-US" sz="2400" b="0" kern="0" dirty="0"/>
              <a:t>If PO must be signed by President &amp; PO Coordinator.</a:t>
            </a:r>
          </a:p>
          <a:p>
            <a:pPr lvl="3">
              <a:spcBef>
                <a:spcPts val="5"/>
              </a:spcBef>
              <a:buFont typeface="Courier New" panose="02070309020205020404" pitchFamily="49" charset="0"/>
              <a:buChar char="o"/>
            </a:pPr>
            <a:r>
              <a:rPr lang="en-US" sz="2400" b="0" kern="0" dirty="0"/>
              <a:t>MFR will need letterhead reflecting your private org.</a:t>
            </a:r>
          </a:p>
          <a:p>
            <a:pPr lvl="2">
              <a:spcBef>
                <a:spcPts val="5"/>
              </a:spcBef>
              <a:buFont typeface="Courier New" panose="02070309020205020404" pitchFamily="49" charset="0"/>
              <a:buChar char="o"/>
            </a:pPr>
            <a:r>
              <a:rPr lang="en-US" sz="2400" b="0" kern="0" dirty="0"/>
              <a:t>All users requesting access must be present.  </a:t>
            </a:r>
          </a:p>
          <a:p>
            <a:pPr lvl="2">
              <a:spcBef>
                <a:spcPts val="5"/>
              </a:spcBef>
            </a:pPr>
            <a:endParaRPr lang="en-US" sz="1600" b="0" kern="0" dirty="0"/>
          </a:p>
          <a:p>
            <a:pPr lvl="2">
              <a:spcBef>
                <a:spcPts val="5"/>
              </a:spcBef>
            </a:pPr>
            <a:endParaRPr lang="en-US" sz="1800" b="0" kern="0" dirty="0"/>
          </a:p>
          <a:p>
            <a:pPr lvl="1">
              <a:spcBef>
                <a:spcPts val="5"/>
              </a:spcBef>
            </a:pPr>
            <a:endParaRPr lang="en-US" sz="1800" b="0" kern="0" dirty="0"/>
          </a:p>
          <a:p>
            <a:pPr lvl="1">
              <a:spcBef>
                <a:spcPts val="5"/>
              </a:spcBef>
            </a:pPr>
            <a:endParaRPr lang="en-US" sz="1800" b="0" kern="0" dirty="0"/>
          </a:p>
          <a:p>
            <a:pPr marL="0" indent="0">
              <a:spcBef>
                <a:spcPts val="5"/>
              </a:spcBef>
              <a:buNone/>
            </a:pPr>
            <a:endParaRPr lang="en-US" sz="1600" kern="0" dirty="0"/>
          </a:p>
          <a:p>
            <a:pPr marL="0" indent="0">
              <a:spcBef>
                <a:spcPts val="5"/>
              </a:spcBef>
              <a:buNone/>
            </a:pPr>
            <a:endParaRPr lang="en-US" sz="1600" kern="0" dirty="0"/>
          </a:p>
        </p:txBody>
      </p:sp>
    </p:spTree>
    <p:extLst>
      <p:ext uri="{BB962C8B-B14F-4D97-AF65-F5344CB8AC3E}">
        <p14:creationId xmlns:p14="http://schemas.microsoft.com/office/powerpoint/2010/main" val="414888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0" y="109067"/>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Establishment – </a:t>
            </a:r>
            <a:br>
              <a:rPr lang="en-US" i="0" dirty="0">
                <a:effectLst>
                  <a:outerShdw blurRad="38100" dist="38100" dir="2700000" algn="tl">
                    <a:srgbClr val="000000">
                      <a:alpha val="43137"/>
                    </a:srgbClr>
                  </a:outerShdw>
                </a:effectLst>
              </a:rPr>
            </a:br>
            <a:r>
              <a:rPr lang="en-US" i="0" dirty="0">
                <a:effectLst>
                  <a:outerShdw blurRad="38100" dist="38100" dir="2700000" algn="tl">
                    <a:srgbClr val="000000">
                      <a:alpha val="43137"/>
                    </a:srgbClr>
                  </a:outerShdw>
                </a:effectLst>
              </a:rPr>
              <a:t>State &amp; Federal Level </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216566" y="1177639"/>
            <a:ext cx="8499107" cy="48646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gn="ctr">
              <a:lnSpc>
                <a:spcPct val="90000"/>
              </a:lnSpc>
              <a:spcBef>
                <a:spcPct val="5000"/>
              </a:spcBef>
              <a:buClr>
                <a:schemeClr val="tx2"/>
              </a:buClr>
            </a:pPr>
            <a:endParaRPr lang="en-US" sz="2200" kern="0" dirty="0"/>
          </a:p>
          <a:p>
            <a:pPr marL="406400" lvl="1" indent="0">
              <a:lnSpc>
                <a:spcPct val="90000"/>
              </a:lnSpc>
              <a:spcBef>
                <a:spcPct val="5000"/>
              </a:spcBef>
              <a:buClr>
                <a:schemeClr val="tx2"/>
              </a:buClr>
              <a:buFont typeface="Wingdings" pitchFamily="2" charset="2"/>
              <a:buNone/>
            </a:pPr>
            <a:r>
              <a:rPr lang="en-US" sz="2200" kern="0" dirty="0"/>
              <a:t>Depending on the purpose of your organization, you will most likely be able to carry on to the State &amp; Federal levels as a non-profit organization.</a:t>
            </a:r>
          </a:p>
          <a:p>
            <a:pPr marL="406400" lvl="1" indent="0">
              <a:lnSpc>
                <a:spcPct val="90000"/>
              </a:lnSpc>
              <a:spcBef>
                <a:spcPct val="5000"/>
              </a:spcBef>
              <a:buClr>
                <a:schemeClr val="tx2"/>
              </a:buClr>
              <a:buFont typeface="Wingdings" pitchFamily="2" charset="2"/>
              <a:buNone/>
            </a:pPr>
            <a:endParaRPr lang="en-US" sz="2200" kern="0" dirty="0"/>
          </a:p>
          <a:p>
            <a:pPr lvl="1">
              <a:lnSpc>
                <a:spcPct val="90000"/>
              </a:lnSpc>
              <a:spcBef>
                <a:spcPct val="5000"/>
              </a:spcBef>
              <a:buClr>
                <a:schemeClr val="tx2"/>
              </a:buClr>
            </a:pPr>
            <a:r>
              <a:rPr lang="en-US" sz="2200" kern="0" dirty="0"/>
              <a:t>The nature of private orgs is typically to support the morale and welfare of a particular squadron/group. </a:t>
            </a:r>
          </a:p>
          <a:p>
            <a:pPr lvl="1">
              <a:lnSpc>
                <a:spcPct val="90000"/>
              </a:lnSpc>
              <a:spcBef>
                <a:spcPct val="5000"/>
              </a:spcBef>
              <a:buClr>
                <a:schemeClr val="tx2"/>
              </a:buClr>
            </a:pPr>
            <a:endParaRPr lang="en-US" sz="2200" kern="0" dirty="0"/>
          </a:p>
          <a:p>
            <a:pPr lvl="1">
              <a:lnSpc>
                <a:spcPct val="90000"/>
              </a:lnSpc>
              <a:spcBef>
                <a:spcPct val="5000"/>
              </a:spcBef>
              <a:buClr>
                <a:schemeClr val="tx2"/>
              </a:buClr>
            </a:pPr>
            <a:r>
              <a:rPr lang="en-US" sz="2200" kern="0" dirty="0"/>
              <a:t>If you are a religious or cultural group, you will certainly qualify. </a:t>
            </a:r>
          </a:p>
          <a:p>
            <a:pPr lvl="1">
              <a:lnSpc>
                <a:spcPct val="90000"/>
              </a:lnSpc>
              <a:spcBef>
                <a:spcPct val="5000"/>
              </a:spcBef>
              <a:buClr>
                <a:schemeClr val="tx2"/>
              </a:buClr>
            </a:pPr>
            <a:endParaRPr lang="en-US" sz="2200" kern="0" dirty="0"/>
          </a:p>
          <a:p>
            <a:pPr lvl="1">
              <a:lnSpc>
                <a:spcPct val="90000"/>
              </a:lnSpc>
              <a:spcBef>
                <a:spcPct val="5000"/>
              </a:spcBef>
              <a:buClr>
                <a:schemeClr val="tx2"/>
              </a:buClr>
            </a:pPr>
            <a:r>
              <a:rPr lang="en-US" sz="2200" kern="0" dirty="0"/>
              <a:t>If you fall under a non-profit parent organization you are most likely able to adopt their non-profit status as well if required to establish separately. </a:t>
            </a:r>
          </a:p>
          <a:p>
            <a:pPr marL="406400" lvl="1" indent="0">
              <a:lnSpc>
                <a:spcPct val="90000"/>
              </a:lnSpc>
              <a:spcBef>
                <a:spcPct val="5000"/>
              </a:spcBef>
              <a:buClr>
                <a:schemeClr val="tx2"/>
              </a:buClr>
              <a:buNone/>
            </a:pPr>
            <a:endParaRPr lang="en-US" sz="2200" kern="0" dirty="0"/>
          </a:p>
          <a:p>
            <a:pPr marL="406400" lvl="1" indent="0">
              <a:lnSpc>
                <a:spcPct val="90000"/>
              </a:lnSpc>
              <a:spcBef>
                <a:spcPct val="5000"/>
              </a:spcBef>
              <a:buClr>
                <a:schemeClr val="tx2"/>
              </a:buClr>
              <a:buFont typeface="Wingdings" pitchFamily="2" charset="2"/>
              <a:buNone/>
            </a:pPr>
            <a:endParaRPr lang="en-US" sz="2200" kern="0" dirty="0"/>
          </a:p>
          <a:p>
            <a:pPr marL="406400" lvl="1" indent="0" algn="ctr">
              <a:lnSpc>
                <a:spcPct val="90000"/>
              </a:lnSpc>
              <a:spcBef>
                <a:spcPct val="5000"/>
              </a:spcBef>
              <a:buClr>
                <a:schemeClr val="tx2"/>
              </a:buClr>
              <a:buFont typeface="Wingdings" pitchFamily="2" charset="2"/>
              <a:buNone/>
            </a:pPr>
            <a:endParaRPr lang="en-US" sz="2200" kern="0" dirty="0"/>
          </a:p>
          <a:p>
            <a:pPr lvl="1" algn="ctr">
              <a:lnSpc>
                <a:spcPct val="90000"/>
              </a:lnSpc>
              <a:spcBef>
                <a:spcPct val="5000"/>
              </a:spcBef>
              <a:buClr>
                <a:schemeClr val="tx2"/>
              </a:buClr>
            </a:pPr>
            <a:endParaRPr lang="en-US" sz="2200" kern="0" dirty="0"/>
          </a:p>
        </p:txBody>
      </p:sp>
    </p:spTree>
    <p:extLst>
      <p:ext uri="{BB962C8B-B14F-4D97-AF65-F5344CB8AC3E}">
        <p14:creationId xmlns:p14="http://schemas.microsoft.com/office/powerpoint/2010/main" val="1167528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Establishment – State Level</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312820" y="1403334"/>
            <a:ext cx="8518358" cy="5220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nSpc>
                <a:spcPct val="90000"/>
              </a:lnSpc>
              <a:spcBef>
                <a:spcPct val="5000"/>
              </a:spcBef>
              <a:buClr>
                <a:schemeClr val="tx2"/>
              </a:buClr>
              <a:buNone/>
            </a:pPr>
            <a:r>
              <a:rPr lang="en-US" sz="2200" b="0" kern="0" dirty="0"/>
              <a:t>Florida has no provisions for unincorporated/unregistered nonprofit associations, and therefore does not offer any protections to those acting on its behalf. This means there is no separate legal existence from its members and therefore they could be personally liable for its debts and liabilities. </a:t>
            </a:r>
          </a:p>
          <a:p>
            <a:pPr marL="406400" lvl="1" indent="0" algn="ctr">
              <a:lnSpc>
                <a:spcPct val="90000"/>
              </a:lnSpc>
              <a:spcBef>
                <a:spcPct val="5000"/>
              </a:spcBef>
              <a:buClr>
                <a:schemeClr val="tx2"/>
              </a:buClr>
              <a:buNone/>
            </a:pPr>
            <a:endParaRPr lang="en-US" sz="2200" b="0" kern="0" dirty="0"/>
          </a:p>
          <a:p>
            <a:pPr marL="3175" indent="0">
              <a:lnSpc>
                <a:spcPct val="90000"/>
              </a:lnSpc>
              <a:spcBef>
                <a:spcPct val="5000"/>
              </a:spcBef>
              <a:buClr>
                <a:schemeClr val="tx2"/>
              </a:buClr>
              <a:buNone/>
            </a:pPr>
            <a:r>
              <a:rPr lang="en-US" sz="2200" b="0" kern="0" dirty="0"/>
              <a:t>Because of this, if you are wanting to operate a non-profit within the state of FL then you must incorporate.</a:t>
            </a:r>
          </a:p>
          <a:p>
            <a:pPr marL="749300" lvl="1" indent="-342900">
              <a:lnSpc>
                <a:spcPct val="90000"/>
              </a:lnSpc>
              <a:spcBef>
                <a:spcPct val="5000"/>
              </a:spcBef>
              <a:buClr>
                <a:schemeClr val="tx2"/>
              </a:buClr>
            </a:pPr>
            <a:r>
              <a:rPr lang="en-US" sz="2200" b="0" kern="0" dirty="0"/>
              <a:t>This process requires a $70 fee and must be renewed annually from the date of initial registration. </a:t>
            </a:r>
          </a:p>
          <a:p>
            <a:pPr marL="406400" lvl="1" indent="0">
              <a:lnSpc>
                <a:spcPct val="90000"/>
              </a:lnSpc>
              <a:spcBef>
                <a:spcPct val="5000"/>
              </a:spcBef>
              <a:buClr>
                <a:schemeClr val="tx2"/>
              </a:buClr>
              <a:buNone/>
            </a:pPr>
            <a:endParaRPr lang="en-US" sz="2200" kern="0" dirty="0"/>
          </a:p>
          <a:p>
            <a:pPr marL="3175" indent="0">
              <a:lnSpc>
                <a:spcPct val="90000"/>
              </a:lnSpc>
              <a:spcBef>
                <a:spcPct val="5000"/>
              </a:spcBef>
              <a:buClr>
                <a:schemeClr val="tx2"/>
              </a:buClr>
              <a:buNone/>
            </a:pPr>
            <a:r>
              <a:rPr lang="en-US" sz="2200" kern="0" dirty="0"/>
              <a:t> </a:t>
            </a:r>
            <a:r>
              <a:rPr lang="en-US" sz="2000" dirty="0">
                <a:hlinkClick r:id="rId3"/>
              </a:rPr>
              <a:t>Florida Non-Profit Corporation - Division of Corporations - Florida Department of State</a:t>
            </a:r>
            <a:endParaRPr lang="en-US" sz="2200" kern="0" dirty="0"/>
          </a:p>
          <a:p>
            <a:pPr>
              <a:lnSpc>
                <a:spcPct val="90000"/>
              </a:lnSpc>
              <a:spcBef>
                <a:spcPct val="5000"/>
              </a:spcBef>
              <a:buClr>
                <a:schemeClr val="tx2"/>
              </a:buClr>
            </a:pPr>
            <a:endParaRPr lang="en-US" sz="2200" kern="0" dirty="0"/>
          </a:p>
          <a:p>
            <a:pPr marL="3175" indent="0">
              <a:lnSpc>
                <a:spcPct val="90000"/>
              </a:lnSpc>
              <a:spcBef>
                <a:spcPct val="5000"/>
              </a:spcBef>
              <a:buClr>
                <a:schemeClr val="tx2"/>
              </a:buClr>
              <a:buNone/>
            </a:pPr>
            <a:r>
              <a:rPr lang="en-US" sz="2200" kern="0" dirty="0"/>
              <a:t>Instructions: </a:t>
            </a:r>
            <a:r>
              <a:rPr lang="en-US" dirty="0">
                <a:hlinkClick r:id="rId4"/>
              </a:rPr>
              <a:t>Instructions for Articles of Incorporation (FL Non-Profit) - Division of Corporations - Florida Department of State</a:t>
            </a:r>
            <a:endParaRPr lang="en-US" sz="2200" kern="0" dirty="0"/>
          </a:p>
        </p:txBody>
      </p:sp>
    </p:spTree>
    <p:extLst>
      <p:ext uri="{BB962C8B-B14F-4D97-AF65-F5344CB8AC3E}">
        <p14:creationId xmlns:p14="http://schemas.microsoft.com/office/powerpoint/2010/main" val="1204378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Establishment – State Level</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285135" y="1302769"/>
            <a:ext cx="8524567" cy="5220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3175" indent="0">
              <a:lnSpc>
                <a:spcPct val="90000"/>
              </a:lnSpc>
              <a:spcBef>
                <a:spcPct val="5000"/>
              </a:spcBef>
              <a:buClr>
                <a:schemeClr val="tx2"/>
              </a:buClr>
              <a:buNone/>
            </a:pPr>
            <a:r>
              <a:rPr lang="en-US" sz="2200" b="0" kern="0" dirty="0"/>
              <a:t>Before a non-profit can solicit in the state an organization must register with the Department of Agriculture and Consumer Services.</a:t>
            </a:r>
          </a:p>
          <a:p>
            <a:pPr marL="749300" lvl="1" indent="-342900">
              <a:lnSpc>
                <a:spcPct val="90000"/>
              </a:lnSpc>
              <a:spcBef>
                <a:spcPct val="5000"/>
              </a:spcBef>
              <a:buClr>
                <a:schemeClr val="tx2"/>
              </a:buClr>
            </a:pPr>
            <a:r>
              <a:rPr lang="en-US" sz="2200" b="0" kern="0" dirty="0"/>
              <a:t>This can require a $10-$400 fee depending on org size and must be renewed annually. </a:t>
            </a:r>
          </a:p>
          <a:p>
            <a:pPr marL="406400" lvl="1" indent="0">
              <a:lnSpc>
                <a:spcPct val="90000"/>
              </a:lnSpc>
              <a:spcBef>
                <a:spcPct val="5000"/>
              </a:spcBef>
              <a:buClr>
                <a:schemeClr val="tx2"/>
              </a:buClr>
              <a:buNone/>
            </a:pPr>
            <a:r>
              <a:rPr lang="en-US" sz="2000" dirty="0">
                <a:hlinkClick r:id="rId3"/>
              </a:rPr>
              <a:t>Pay/Register Online / Home - Florida Department of Agriculture &amp; Consumer Services (fdacs.gov)</a:t>
            </a:r>
            <a:endParaRPr lang="en-US" sz="2200" b="0" kern="0" dirty="0"/>
          </a:p>
          <a:p>
            <a:pPr marL="406400" lvl="1" indent="0">
              <a:lnSpc>
                <a:spcPct val="90000"/>
              </a:lnSpc>
              <a:spcBef>
                <a:spcPct val="5000"/>
              </a:spcBef>
              <a:buClr>
                <a:schemeClr val="tx2"/>
              </a:buClr>
              <a:buNone/>
            </a:pPr>
            <a:endParaRPr lang="en-US" sz="2000" dirty="0">
              <a:hlinkClick r:id="rId4"/>
            </a:endParaRPr>
          </a:p>
          <a:p>
            <a:pPr marL="406400" lvl="1" indent="0">
              <a:lnSpc>
                <a:spcPct val="90000"/>
              </a:lnSpc>
              <a:spcBef>
                <a:spcPct val="5000"/>
              </a:spcBef>
              <a:buClr>
                <a:schemeClr val="tx2"/>
              </a:buClr>
              <a:buNone/>
            </a:pPr>
            <a:r>
              <a:rPr lang="en-US" sz="2000" dirty="0">
                <a:hlinkClick r:id="rId4"/>
              </a:rPr>
              <a:t>Solicitation of Contributions / Business Services / Home - Florida Department of Agriculture &amp; Consumer Services (fdacs.gov)</a:t>
            </a:r>
            <a:endParaRPr lang="en-US" sz="2200" b="0" kern="0" dirty="0"/>
          </a:p>
          <a:p>
            <a:pPr marL="0" indent="0">
              <a:lnSpc>
                <a:spcPct val="90000"/>
              </a:lnSpc>
              <a:spcBef>
                <a:spcPct val="5000"/>
              </a:spcBef>
              <a:buClr>
                <a:schemeClr val="tx2"/>
              </a:buClr>
              <a:buNone/>
            </a:pPr>
            <a:r>
              <a:rPr lang="en-US" sz="2200" b="0" kern="0" dirty="0"/>
              <a:t>If an organization generates income from unrelated businesses or trades throughout the year (anything not mentioned within the constitution &amp; bylaws), then they would have to file a Florida Corporate Income Tax Return. </a:t>
            </a:r>
          </a:p>
          <a:p>
            <a:pPr lvl="1">
              <a:lnSpc>
                <a:spcPct val="90000"/>
              </a:lnSpc>
              <a:spcBef>
                <a:spcPct val="5000"/>
              </a:spcBef>
              <a:buClr>
                <a:schemeClr val="tx2"/>
              </a:buClr>
            </a:pPr>
            <a:r>
              <a:rPr lang="en-US" sz="2200" b="0" kern="0" dirty="0"/>
              <a:t>F-1120</a:t>
            </a:r>
          </a:p>
          <a:p>
            <a:pPr marL="406400" lvl="1" indent="0">
              <a:lnSpc>
                <a:spcPct val="90000"/>
              </a:lnSpc>
              <a:spcBef>
                <a:spcPct val="5000"/>
              </a:spcBef>
              <a:buClr>
                <a:schemeClr val="tx2"/>
              </a:buClr>
              <a:buNone/>
            </a:pPr>
            <a:r>
              <a:rPr lang="en-US" sz="2000" dirty="0">
                <a:hlinkClick r:id="rId5"/>
              </a:rPr>
              <a:t>Florida Non Profit Filing Requirements | FL Annual Report (tax990.com)</a:t>
            </a:r>
            <a:endParaRPr lang="en-US" sz="2200" kern="0" dirty="0"/>
          </a:p>
          <a:p>
            <a:pPr>
              <a:lnSpc>
                <a:spcPct val="90000"/>
              </a:lnSpc>
              <a:spcBef>
                <a:spcPct val="5000"/>
              </a:spcBef>
              <a:buClr>
                <a:schemeClr val="tx2"/>
              </a:buClr>
            </a:pPr>
            <a:endParaRPr lang="en-US" sz="2200" kern="0" dirty="0"/>
          </a:p>
          <a:p>
            <a:pPr>
              <a:lnSpc>
                <a:spcPct val="90000"/>
              </a:lnSpc>
              <a:spcBef>
                <a:spcPct val="5000"/>
              </a:spcBef>
              <a:buClr>
                <a:schemeClr val="tx2"/>
              </a:buClr>
            </a:pPr>
            <a:endParaRPr lang="en-US" sz="2200" kern="0" dirty="0"/>
          </a:p>
          <a:p>
            <a:pPr marL="406400" lvl="1" indent="0">
              <a:lnSpc>
                <a:spcPct val="90000"/>
              </a:lnSpc>
              <a:spcBef>
                <a:spcPct val="5000"/>
              </a:spcBef>
              <a:buClr>
                <a:schemeClr val="tx2"/>
              </a:buClr>
              <a:buFont typeface="Wingdings" pitchFamily="2" charset="2"/>
              <a:buNone/>
            </a:pPr>
            <a:endParaRPr lang="en-US" sz="2200" kern="0" dirty="0"/>
          </a:p>
        </p:txBody>
      </p:sp>
    </p:spTree>
    <p:extLst>
      <p:ext uri="{BB962C8B-B14F-4D97-AF65-F5344CB8AC3E}">
        <p14:creationId xmlns:p14="http://schemas.microsoft.com/office/powerpoint/2010/main" val="45286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18"/>
          <p:cNvSpPr>
            <a:spLocks noGrp="1" noChangeArrowheads="1"/>
          </p:cNvSpPr>
          <p:nvPr>
            <p:ph type="title"/>
          </p:nvPr>
        </p:nvSpPr>
        <p:spPr>
          <a:xfrm>
            <a:off x="872358" y="170264"/>
            <a:ext cx="7399283" cy="1011237"/>
          </a:xfrm>
        </p:spPr>
        <p:txBody>
          <a:bodyPr/>
          <a:lstStyle/>
          <a:p>
            <a:pPr algn="ctr"/>
            <a:r>
              <a:rPr lang="en-US" i="0" dirty="0">
                <a:effectLst>
                  <a:outerShdw blurRad="38100" dist="38100" dir="2700000" algn="tl">
                    <a:srgbClr val="000000">
                      <a:alpha val="43137"/>
                    </a:srgbClr>
                  </a:outerShdw>
                </a:effectLst>
              </a:rPr>
              <a:t>Guidance</a:t>
            </a:r>
          </a:p>
        </p:txBody>
      </p:sp>
      <p:sp>
        <p:nvSpPr>
          <p:cNvPr id="6" name="Rectangle 1027">
            <a:extLst>
              <a:ext uri="{FF2B5EF4-FFF2-40B4-BE49-F238E27FC236}">
                <a16:creationId xmlns:a16="http://schemas.microsoft.com/office/drawing/2014/main" id="{CB39550A-DA1C-4EE6-813A-243189D208E8}"/>
              </a:ext>
            </a:extLst>
          </p:cNvPr>
          <p:cNvSpPr txBox="1">
            <a:spLocks noChangeArrowheads="1"/>
          </p:cNvSpPr>
          <p:nvPr/>
        </p:nvSpPr>
        <p:spPr bwMode="auto">
          <a:xfrm>
            <a:off x="265471" y="1506136"/>
            <a:ext cx="8544232"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285750" marR="0" lvl="0" indent="-285750" algn="l" defTabSz="914400" rtl="0" eaLnBrk="0" fontAlgn="base" latinLnBrk="0" hangingPunct="0">
              <a:lnSpc>
                <a:spcPct val="90000"/>
              </a:lnSpc>
              <a:spcBef>
                <a:spcPct val="20000"/>
              </a:spcBef>
              <a:spcAft>
                <a:spcPct val="0"/>
              </a:spcAft>
              <a:buClr>
                <a:srgbClr val="151C77"/>
              </a:buClr>
              <a:buSzPct val="80000"/>
              <a:buFontTx/>
              <a:buNone/>
              <a:tabLst/>
              <a:defRPr/>
            </a:pPr>
            <a:r>
              <a:rPr kumimoji="0" lang="en-US" sz="2400" b="1" i="0" u="none" strike="noStrike" kern="0" cap="none" spc="0" normalizeH="0" baseline="0" noProof="0" dirty="0">
                <a:ln>
                  <a:noFill/>
                </a:ln>
                <a:solidFill>
                  <a:srgbClr val="000000"/>
                </a:solidFill>
                <a:effectLst/>
                <a:uLnTx/>
                <a:uFillTx/>
                <a:latin typeface="Arial"/>
                <a:ea typeface="+mn-ea"/>
                <a:cs typeface="+mn-cs"/>
              </a:rPr>
              <a:t>Guidance:</a:t>
            </a:r>
          </a:p>
          <a:p>
            <a:pPr marL="688975" marR="0" lvl="1" indent="-282575" algn="l" defTabSz="914400" rtl="0" eaLnBrk="0" fontAlgn="base" latinLnBrk="0" hangingPunct="0">
              <a:lnSpc>
                <a:spcPct val="90000"/>
              </a:lnSpc>
              <a:spcBef>
                <a:spcPct val="90000"/>
              </a:spcBef>
              <a:spcAft>
                <a:spcPct val="0"/>
              </a:spcAft>
              <a:buClr>
                <a:srgbClr val="151C77"/>
              </a:buClr>
              <a:buSzPct val="80000"/>
              <a:buFont typeface="Arial" pitchFamily="34" charset="0"/>
              <a:buChar char="■"/>
              <a:tabLst/>
              <a:defRPr/>
            </a:pPr>
            <a:r>
              <a:rPr kumimoji="0" lang="en-US" sz="2400" b="1" i="0" u="none" strike="noStrike" kern="0" cap="none" spc="0" normalizeH="0" baseline="0" noProof="0" dirty="0">
                <a:ln>
                  <a:noFill/>
                </a:ln>
                <a:solidFill>
                  <a:srgbClr val="000000"/>
                </a:solidFill>
                <a:effectLst/>
                <a:uLnTx/>
                <a:uFillTx/>
                <a:latin typeface="Arial"/>
              </a:rPr>
              <a:t>AFI 34-223 Private Organization (PO) Program, 13 Dec 2018</a:t>
            </a:r>
          </a:p>
          <a:p>
            <a:pPr marL="688975" marR="0" lvl="1" indent="-282575" algn="l" defTabSz="914400" rtl="0" eaLnBrk="0" fontAlgn="base" latinLnBrk="0" hangingPunct="0">
              <a:lnSpc>
                <a:spcPct val="90000"/>
              </a:lnSpc>
              <a:spcBef>
                <a:spcPct val="90000"/>
              </a:spcBef>
              <a:spcAft>
                <a:spcPct val="0"/>
              </a:spcAft>
              <a:buClr>
                <a:srgbClr val="151C77"/>
              </a:buClr>
              <a:buSzPct val="80000"/>
              <a:buFont typeface="Arial" pitchFamily="34" charset="0"/>
              <a:buChar char="■"/>
              <a:tabLst/>
              <a:defRPr/>
            </a:pPr>
            <a:r>
              <a:rPr kumimoji="0" lang="en-US" sz="2400" b="1" i="0" u="none" strike="noStrike" kern="0" cap="none" spc="0" normalizeH="0" baseline="0" noProof="0" dirty="0">
                <a:ln>
                  <a:noFill/>
                </a:ln>
                <a:solidFill>
                  <a:srgbClr val="000000"/>
                </a:solidFill>
                <a:effectLst/>
                <a:uLnTx/>
                <a:uFillTx/>
                <a:latin typeface="Arial"/>
              </a:rPr>
              <a:t>DAFI 36-3101 Fundraising, 26 Oct 2022</a:t>
            </a:r>
          </a:p>
          <a:p>
            <a:pPr marL="688975" marR="0" lvl="1" indent="-282575" algn="l" defTabSz="914400" rtl="0" eaLnBrk="0" fontAlgn="base" latinLnBrk="0" hangingPunct="0">
              <a:lnSpc>
                <a:spcPct val="90000"/>
              </a:lnSpc>
              <a:spcBef>
                <a:spcPct val="90000"/>
              </a:spcBef>
              <a:spcAft>
                <a:spcPct val="0"/>
              </a:spcAft>
              <a:buClr>
                <a:srgbClr val="151C77"/>
              </a:buClr>
              <a:buSzPct val="80000"/>
              <a:buFont typeface="Arial" pitchFamily="34" charset="0"/>
              <a:buChar char="■"/>
              <a:tabLst/>
              <a:defRPr/>
            </a:pPr>
            <a:r>
              <a:rPr kumimoji="0" lang="en-US" sz="2400" b="1" i="0" u="none" strike="noStrike" kern="0" cap="none" spc="0" normalizeH="0" baseline="0" noProof="0" dirty="0">
                <a:ln>
                  <a:noFill/>
                </a:ln>
                <a:solidFill>
                  <a:srgbClr val="000000"/>
                </a:solidFill>
                <a:effectLst/>
                <a:uLnTx/>
                <a:uFillTx/>
                <a:latin typeface="Arial"/>
              </a:rPr>
              <a:t>Air Force Services Agency 2019 Private Organization Guide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Sales Tax Exempt Status </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750680" y="1302768"/>
            <a:ext cx="7642637" cy="497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346075" indent="-342900">
              <a:lnSpc>
                <a:spcPct val="150000"/>
              </a:lnSpc>
            </a:pPr>
            <a:r>
              <a:rPr lang="en-US" b="0" kern="0" dirty="0"/>
              <a:t>To exempt from Florida state sales tax a non-profit organization will need to apply with the Florida Department of Revenue. </a:t>
            </a:r>
          </a:p>
          <a:p>
            <a:pPr marL="346075" indent="-342900">
              <a:lnSpc>
                <a:spcPct val="150000"/>
              </a:lnSpc>
            </a:pPr>
            <a:r>
              <a:rPr lang="en-US" b="0" kern="0" dirty="0"/>
              <a:t>You will need to complete a Consumer Certificate of Exemption Form DR-5 that must be reevaluated every 5 years. </a:t>
            </a:r>
          </a:p>
          <a:p>
            <a:pPr marL="346075" indent="-342900">
              <a:lnSpc>
                <a:spcPct val="150000"/>
              </a:lnSpc>
            </a:pPr>
            <a:endParaRPr lang="en-US" b="0" kern="0" dirty="0"/>
          </a:p>
          <a:p>
            <a:pPr marL="346075" indent="-342900">
              <a:lnSpc>
                <a:spcPct val="150000"/>
              </a:lnSpc>
            </a:pPr>
            <a:r>
              <a:rPr lang="en-US" dirty="0">
                <a:hlinkClick r:id="rId3"/>
              </a:rPr>
              <a:t>Florida Dept. of Revenue - Sales Tax Exemption Certificates (floridarevenue.com)</a:t>
            </a:r>
            <a:endParaRPr lang="en-US" b="0" kern="0" dirty="0"/>
          </a:p>
          <a:p>
            <a:pPr marL="406400" lvl="1" indent="0">
              <a:lnSpc>
                <a:spcPct val="90000"/>
              </a:lnSpc>
              <a:spcBef>
                <a:spcPct val="5000"/>
              </a:spcBef>
              <a:buClr>
                <a:schemeClr val="tx2"/>
              </a:buClr>
              <a:buFont typeface="Wingdings" pitchFamily="2" charset="2"/>
              <a:buNone/>
            </a:pPr>
            <a:endParaRPr lang="en-US" sz="2200" kern="0" dirty="0"/>
          </a:p>
        </p:txBody>
      </p:sp>
    </p:spTree>
    <p:extLst>
      <p:ext uri="{BB962C8B-B14F-4D97-AF65-F5344CB8AC3E}">
        <p14:creationId xmlns:p14="http://schemas.microsoft.com/office/powerpoint/2010/main" val="2241338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 Establishment – Federal Level</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750681" y="1502158"/>
            <a:ext cx="7642637" cy="497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nSpc>
                <a:spcPct val="90000"/>
              </a:lnSpc>
              <a:spcBef>
                <a:spcPct val="5000"/>
              </a:spcBef>
              <a:buClr>
                <a:schemeClr val="tx2"/>
              </a:buClr>
              <a:buNone/>
            </a:pPr>
            <a:endParaRPr lang="en-US" sz="2200" b="0" kern="0" dirty="0"/>
          </a:p>
          <a:p>
            <a:pPr marL="3175" indent="0">
              <a:lnSpc>
                <a:spcPct val="90000"/>
              </a:lnSpc>
              <a:spcBef>
                <a:spcPct val="5000"/>
              </a:spcBef>
              <a:buClr>
                <a:schemeClr val="tx2"/>
              </a:buClr>
              <a:buNone/>
            </a:pPr>
            <a:r>
              <a:rPr lang="en-US" sz="2200" b="0" kern="0" dirty="0"/>
              <a:t>An organization must receive an Employer Identification Number (EIN) from the IRS in order to be recognized separately from its members. </a:t>
            </a:r>
          </a:p>
          <a:p>
            <a:pPr marL="749300" lvl="1" indent="-342900">
              <a:lnSpc>
                <a:spcPct val="90000"/>
              </a:lnSpc>
              <a:spcBef>
                <a:spcPct val="5000"/>
              </a:spcBef>
              <a:buClr>
                <a:schemeClr val="tx2"/>
              </a:buClr>
            </a:pPr>
            <a:r>
              <a:rPr lang="en-US" sz="2200" b="0" kern="0" dirty="0"/>
              <a:t>This can be done for free online: </a:t>
            </a:r>
            <a:r>
              <a:rPr lang="en-US" sz="2000" dirty="0">
                <a:hlinkClick r:id="rId3"/>
              </a:rPr>
              <a:t>Apply for an Employer Identification Number (EIN) online | Internal Revenue Service (irs.gov)</a:t>
            </a:r>
            <a:endParaRPr lang="en-US" sz="2000" dirty="0"/>
          </a:p>
          <a:p>
            <a:pPr marL="749300" lvl="1" indent="-342900">
              <a:lnSpc>
                <a:spcPct val="90000"/>
              </a:lnSpc>
              <a:spcBef>
                <a:spcPct val="5000"/>
              </a:spcBef>
              <a:buClr>
                <a:schemeClr val="tx2"/>
              </a:buClr>
            </a:pPr>
            <a:endParaRPr lang="en-US" b="0" kern="0" dirty="0"/>
          </a:p>
          <a:p>
            <a:pPr marL="749300" lvl="1" indent="-342900">
              <a:lnSpc>
                <a:spcPct val="90000"/>
              </a:lnSpc>
              <a:spcBef>
                <a:spcPct val="5000"/>
              </a:spcBef>
              <a:buClr>
                <a:schemeClr val="tx2"/>
              </a:buClr>
            </a:pPr>
            <a:endParaRPr lang="en-US" b="0" kern="0" dirty="0"/>
          </a:p>
          <a:p>
            <a:pPr marL="3175" indent="0">
              <a:lnSpc>
                <a:spcPct val="90000"/>
              </a:lnSpc>
              <a:spcBef>
                <a:spcPct val="5000"/>
              </a:spcBef>
              <a:buClr>
                <a:schemeClr val="tx2"/>
              </a:buClr>
              <a:buNone/>
            </a:pPr>
            <a:r>
              <a:rPr lang="en-US" sz="2200" b="0" kern="0" dirty="0"/>
              <a:t>If you have an EIN in your records but are unsure of its status, you may search the IRS’s records here: </a:t>
            </a:r>
            <a:r>
              <a:rPr lang="en-US" sz="2200" b="0" kern="0" dirty="0">
                <a:hlinkClick r:id="rId4"/>
              </a:rPr>
              <a:t>https://apps.irs.gov/app/eos/</a:t>
            </a:r>
            <a:r>
              <a:rPr lang="en-US" sz="2200" b="0" kern="0" dirty="0"/>
              <a:t> </a:t>
            </a:r>
          </a:p>
          <a:p>
            <a:pPr marL="406400" lvl="1" indent="0">
              <a:lnSpc>
                <a:spcPct val="90000"/>
              </a:lnSpc>
              <a:spcBef>
                <a:spcPct val="5000"/>
              </a:spcBef>
              <a:buClr>
                <a:schemeClr val="tx2"/>
              </a:buClr>
              <a:buNone/>
            </a:pPr>
            <a:endParaRPr lang="en-US" sz="2200" kern="0" dirty="0"/>
          </a:p>
          <a:p>
            <a:pPr>
              <a:lnSpc>
                <a:spcPct val="90000"/>
              </a:lnSpc>
              <a:spcBef>
                <a:spcPct val="5000"/>
              </a:spcBef>
              <a:buClr>
                <a:schemeClr val="tx2"/>
              </a:buClr>
            </a:pPr>
            <a:endParaRPr lang="en-US" sz="2200" kern="0" dirty="0"/>
          </a:p>
          <a:p>
            <a:pPr>
              <a:lnSpc>
                <a:spcPct val="90000"/>
              </a:lnSpc>
              <a:spcBef>
                <a:spcPct val="5000"/>
              </a:spcBef>
              <a:buClr>
                <a:schemeClr val="tx2"/>
              </a:buClr>
            </a:pPr>
            <a:endParaRPr lang="en-US" sz="2200" kern="0" dirty="0"/>
          </a:p>
          <a:p>
            <a:pPr marL="406400" lvl="1" indent="0">
              <a:lnSpc>
                <a:spcPct val="90000"/>
              </a:lnSpc>
              <a:spcBef>
                <a:spcPct val="5000"/>
              </a:spcBef>
              <a:buClr>
                <a:schemeClr val="tx2"/>
              </a:buClr>
              <a:buFont typeface="Wingdings" pitchFamily="2" charset="2"/>
              <a:buNone/>
            </a:pPr>
            <a:endParaRPr lang="en-US" sz="2200" kern="0" dirty="0"/>
          </a:p>
        </p:txBody>
      </p:sp>
    </p:spTree>
    <p:extLst>
      <p:ext uri="{BB962C8B-B14F-4D97-AF65-F5344CB8AC3E}">
        <p14:creationId xmlns:p14="http://schemas.microsoft.com/office/powerpoint/2010/main" val="159056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 Establishment – Federal Level</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654427" y="1158389"/>
            <a:ext cx="7642637" cy="497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406400" lvl="1" indent="0">
              <a:lnSpc>
                <a:spcPct val="90000"/>
              </a:lnSpc>
              <a:spcBef>
                <a:spcPct val="5000"/>
              </a:spcBef>
              <a:buClr>
                <a:schemeClr val="tx2"/>
              </a:buClr>
              <a:buNone/>
            </a:pPr>
            <a:endParaRPr lang="en-US" b="0" kern="0" dirty="0"/>
          </a:p>
          <a:p>
            <a:pPr marL="3175" indent="0">
              <a:lnSpc>
                <a:spcPct val="90000"/>
              </a:lnSpc>
              <a:spcBef>
                <a:spcPct val="5000"/>
              </a:spcBef>
              <a:buClr>
                <a:schemeClr val="tx2"/>
              </a:buClr>
              <a:buNone/>
            </a:pPr>
            <a:r>
              <a:rPr lang="en-US" sz="2200" b="0" kern="0" dirty="0"/>
              <a:t>Any revenue made, regardless of it is $5 or $5,000 must be reported to the IRS annually. </a:t>
            </a:r>
          </a:p>
          <a:p>
            <a:pPr marL="749300" lvl="1" indent="-342900">
              <a:lnSpc>
                <a:spcPct val="90000"/>
              </a:lnSpc>
              <a:spcBef>
                <a:spcPct val="5000"/>
              </a:spcBef>
              <a:buClr>
                <a:schemeClr val="tx2"/>
              </a:buClr>
            </a:pPr>
            <a:r>
              <a:rPr lang="en-US" sz="2200" b="0" kern="0" dirty="0"/>
              <a:t>Any taxable income will be documented on a Federal Form 1120. </a:t>
            </a:r>
          </a:p>
          <a:p>
            <a:pPr marL="749300" lvl="1" indent="-342900">
              <a:lnSpc>
                <a:spcPct val="90000"/>
              </a:lnSpc>
              <a:spcBef>
                <a:spcPct val="5000"/>
              </a:spcBef>
              <a:buClr>
                <a:schemeClr val="tx2"/>
              </a:buClr>
            </a:pPr>
            <a:r>
              <a:rPr lang="en-US" sz="2200" b="0" kern="0" dirty="0"/>
              <a:t>If any organization has existed/operated during years where revenue was made and not reported – they may be required to pay back taxes and face further punishments. </a:t>
            </a:r>
          </a:p>
          <a:p>
            <a:pPr marL="406400" lvl="1" indent="0">
              <a:lnSpc>
                <a:spcPct val="90000"/>
              </a:lnSpc>
              <a:spcBef>
                <a:spcPct val="5000"/>
              </a:spcBef>
              <a:buClr>
                <a:schemeClr val="tx2"/>
              </a:buClr>
              <a:buNone/>
            </a:pPr>
            <a:r>
              <a:rPr lang="en-US" sz="2000" dirty="0">
                <a:hlinkClick r:id="rId3"/>
              </a:rPr>
              <a:t>About Form 1120, U.S. Corporation Income Tax Return | Internal Revenue Service (irs.gov)</a:t>
            </a:r>
            <a:endParaRPr lang="en-US" sz="2000" dirty="0"/>
          </a:p>
          <a:p>
            <a:pPr marL="406400" lvl="1" indent="0">
              <a:lnSpc>
                <a:spcPct val="90000"/>
              </a:lnSpc>
              <a:spcBef>
                <a:spcPct val="5000"/>
              </a:spcBef>
              <a:buClr>
                <a:schemeClr val="tx2"/>
              </a:buClr>
              <a:buNone/>
            </a:pPr>
            <a:endParaRPr lang="en-US" sz="2000" dirty="0"/>
          </a:p>
          <a:p>
            <a:r>
              <a:rPr lang="en-US" dirty="0"/>
              <a:t>All form 1120s are due on April 15</a:t>
            </a:r>
            <a:r>
              <a:rPr lang="en-US" baseline="30000" dirty="0"/>
              <a:t>th</a:t>
            </a:r>
            <a:r>
              <a:rPr lang="en-US" dirty="0"/>
              <a:t>. </a:t>
            </a:r>
            <a:r>
              <a:rPr lang="en-US" b="0" dirty="0"/>
              <a:t>If you file late the IRS may incur penalties.</a:t>
            </a:r>
          </a:p>
          <a:p>
            <a:pPr lvl="1"/>
            <a:r>
              <a:rPr lang="en-US" dirty="0">
                <a:hlinkClick r:id="rId4"/>
              </a:rPr>
              <a:t>Instructions for Form 1120 (2023) | Internal Revenue Service (irs.gov)</a:t>
            </a:r>
            <a:br>
              <a:rPr lang="en-US" dirty="0"/>
            </a:br>
            <a:endParaRPr lang="en-US" b="0" i="0" dirty="0">
              <a:solidFill>
                <a:srgbClr val="1B1B1B"/>
              </a:solidFill>
              <a:effectLst/>
              <a:latin typeface="Source Sans Pro" panose="020B0503030403020204" pitchFamily="34" charset="0"/>
            </a:endParaRPr>
          </a:p>
          <a:p>
            <a:pPr marL="406400" lvl="1" indent="0">
              <a:lnSpc>
                <a:spcPct val="90000"/>
              </a:lnSpc>
              <a:spcBef>
                <a:spcPct val="5000"/>
              </a:spcBef>
              <a:buClr>
                <a:schemeClr val="tx2"/>
              </a:buClr>
              <a:buNone/>
            </a:pPr>
            <a:endParaRPr lang="en-US" sz="2200" b="0" kern="0" dirty="0"/>
          </a:p>
          <a:p>
            <a:pPr marL="749300" lvl="1" indent="-342900">
              <a:lnSpc>
                <a:spcPct val="90000"/>
              </a:lnSpc>
              <a:spcBef>
                <a:spcPct val="5000"/>
              </a:spcBef>
              <a:buClr>
                <a:schemeClr val="tx2"/>
              </a:buClr>
            </a:pPr>
            <a:endParaRPr lang="en-US" sz="2200" b="0" kern="0" dirty="0"/>
          </a:p>
          <a:p>
            <a:pPr marL="406400" lvl="1" indent="0">
              <a:lnSpc>
                <a:spcPct val="90000"/>
              </a:lnSpc>
              <a:spcBef>
                <a:spcPct val="5000"/>
              </a:spcBef>
              <a:buClr>
                <a:schemeClr val="tx2"/>
              </a:buClr>
              <a:buNone/>
            </a:pPr>
            <a:endParaRPr lang="en-US" sz="2200" kern="0" dirty="0"/>
          </a:p>
          <a:p>
            <a:pPr>
              <a:lnSpc>
                <a:spcPct val="90000"/>
              </a:lnSpc>
              <a:spcBef>
                <a:spcPct val="5000"/>
              </a:spcBef>
              <a:buClr>
                <a:schemeClr val="tx2"/>
              </a:buClr>
            </a:pPr>
            <a:endParaRPr lang="en-US" sz="2200" kern="0" dirty="0"/>
          </a:p>
          <a:p>
            <a:pPr>
              <a:lnSpc>
                <a:spcPct val="90000"/>
              </a:lnSpc>
              <a:spcBef>
                <a:spcPct val="5000"/>
              </a:spcBef>
              <a:buClr>
                <a:schemeClr val="tx2"/>
              </a:buClr>
            </a:pPr>
            <a:endParaRPr lang="en-US" sz="2200" kern="0" dirty="0"/>
          </a:p>
          <a:p>
            <a:pPr marL="406400" lvl="1" indent="0">
              <a:lnSpc>
                <a:spcPct val="90000"/>
              </a:lnSpc>
              <a:spcBef>
                <a:spcPct val="5000"/>
              </a:spcBef>
              <a:buClr>
                <a:schemeClr val="tx2"/>
              </a:buClr>
              <a:buFont typeface="Wingdings" pitchFamily="2" charset="2"/>
              <a:buNone/>
            </a:pPr>
            <a:endParaRPr lang="en-US" sz="2200" kern="0" dirty="0"/>
          </a:p>
        </p:txBody>
      </p:sp>
    </p:spTree>
    <p:extLst>
      <p:ext uri="{BB962C8B-B14F-4D97-AF65-F5344CB8AC3E}">
        <p14:creationId xmlns:p14="http://schemas.microsoft.com/office/powerpoint/2010/main" val="1374750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 Establishment – Federal Level</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750681" y="1095325"/>
            <a:ext cx="7642637" cy="497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nSpc>
                <a:spcPct val="90000"/>
              </a:lnSpc>
              <a:spcBef>
                <a:spcPct val="5000"/>
              </a:spcBef>
              <a:buClr>
                <a:schemeClr val="tx2"/>
              </a:buClr>
              <a:buNone/>
            </a:pPr>
            <a:endParaRPr lang="en-US" sz="2200" b="0" kern="0" dirty="0"/>
          </a:p>
          <a:p>
            <a:pPr marL="3175" indent="0">
              <a:lnSpc>
                <a:spcPct val="90000"/>
              </a:lnSpc>
              <a:spcBef>
                <a:spcPct val="5000"/>
              </a:spcBef>
              <a:buClr>
                <a:schemeClr val="tx2"/>
              </a:buClr>
              <a:buNone/>
            </a:pPr>
            <a:r>
              <a:rPr lang="en-US" sz="2200" b="0" kern="0" dirty="0"/>
              <a:t>If an organization meets specific qualifications, they may apply to be federal tax-exempt with the IRS. </a:t>
            </a:r>
          </a:p>
          <a:p>
            <a:pPr marL="3175" indent="0">
              <a:lnSpc>
                <a:spcPct val="90000"/>
              </a:lnSpc>
              <a:spcBef>
                <a:spcPct val="5000"/>
              </a:spcBef>
              <a:buClr>
                <a:schemeClr val="tx2"/>
              </a:buClr>
              <a:buNone/>
            </a:pPr>
            <a:r>
              <a:rPr lang="en-US" sz="2000" dirty="0">
                <a:hlinkClick r:id="rId3"/>
              </a:rPr>
              <a:t>Applying for tax-exempt status | Internal Revenue Service (irs.gov)</a:t>
            </a:r>
            <a:endParaRPr lang="en-US" sz="2200" b="0" kern="0" dirty="0"/>
          </a:p>
          <a:p>
            <a:pPr marL="3175" indent="0">
              <a:lnSpc>
                <a:spcPct val="90000"/>
              </a:lnSpc>
              <a:spcBef>
                <a:spcPct val="5000"/>
              </a:spcBef>
              <a:buClr>
                <a:schemeClr val="tx2"/>
              </a:buClr>
              <a:buNone/>
            </a:pPr>
            <a:endParaRPr lang="en-US" sz="2200" b="0" kern="0" dirty="0"/>
          </a:p>
          <a:p>
            <a:pPr marL="346075" indent="-342900">
              <a:lnSpc>
                <a:spcPct val="90000"/>
              </a:lnSpc>
              <a:spcBef>
                <a:spcPct val="5000"/>
              </a:spcBef>
              <a:buClr>
                <a:schemeClr val="tx2"/>
              </a:buClr>
            </a:pPr>
            <a:r>
              <a:rPr lang="en-US" sz="2200" b="0" kern="0" dirty="0"/>
              <a:t>This status allows for Federal Tax Exemption and for an organization to receive deductible contributions. </a:t>
            </a:r>
          </a:p>
          <a:p>
            <a:pPr marL="346075" indent="-342900">
              <a:lnSpc>
                <a:spcPct val="90000"/>
              </a:lnSpc>
              <a:spcBef>
                <a:spcPct val="5000"/>
              </a:spcBef>
              <a:buClr>
                <a:schemeClr val="tx2"/>
              </a:buClr>
            </a:pPr>
            <a:endParaRPr lang="en-US" sz="2200" b="0" kern="0" dirty="0"/>
          </a:p>
          <a:p>
            <a:pPr marL="346075" indent="-342900">
              <a:lnSpc>
                <a:spcPct val="90000"/>
              </a:lnSpc>
              <a:spcBef>
                <a:spcPct val="5000"/>
              </a:spcBef>
              <a:buClr>
                <a:schemeClr val="tx2"/>
              </a:buClr>
            </a:pPr>
            <a:r>
              <a:rPr lang="en-US" sz="2200" b="0" kern="0" dirty="0"/>
              <a:t>If you make less than $5,000 in annual revenue you can automatically operate as a non-profit without filing. Contributions made to you can be tax deductible, although businesses may prefer to see a written letter from the IRS.  </a:t>
            </a:r>
          </a:p>
          <a:p>
            <a:pPr marL="749300" lvl="1" indent="-342900">
              <a:lnSpc>
                <a:spcPct val="90000"/>
              </a:lnSpc>
              <a:spcBef>
                <a:spcPct val="5000"/>
              </a:spcBef>
              <a:buClr>
                <a:schemeClr val="tx2"/>
              </a:buClr>
            </a:pPr>
            <a:r>
              <a:rPr lang="en-US" sz="2200" b="0" kern="0" dirty="0"/>
              <a:t>If you make above this threshold you must apply for non-profit status otherwise all income is taxable and you must file an 1120 at the end of the year. </a:t>
            </a:r>
          </a:p>
          <a:p>
            <a:pPr marL="406400" lvl="1" indent="0">
              <a:lnSpc>
                <a:spcPct val="90000"/>
              </a:lnSpc>
              <a:spcBef>
                <a:spcPct val="5000"/>
              </a:spcBef>
              <a:buClr>
                <a:schemeClr val="tx2"/>
              </a:buClr>
              <a:buFont typeface="Wingdings" pitchFamily="2" charset="2"/>
              <a:buNone/>
            </a:pPr>
            <a:endParaRPr lang="en-US" sz="2200" kern="0" dirty="0"/>
          </a:p>
        </p:txBody>
      </p:sp>
    </p:spTree>
    <p:extLst>
      <p:ext uri="{BB962C8B-B14F-4D97-AF65-F5344CB8AC3E}">
        <p14:creationId xmlns:p14="http://schemas.microsoft.com/office/powerpoint/2010/main" val="3742473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 Establishment – Federal Level</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750680" y="1418271"/>
            <a:ext cx="7642637" cy="497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nSpc>
                <a:spcPct val="90000"/>
              </a:lnSpc>
              <a:spcBef>
                <a:spcPct val="5000"/>
              </a:spcBef>
              <a:buClr>
                <a:schemeClr val="tx2"/>
              </a:buClr>
              <a:buNone/>
            </a:pPr>
            <a:r>
              <a:rPr lang="en-US" sz="2200" b="0" kern="0" dirty="0"/>
              <a:t>POs and UAs may qualify as Charities &amp; Non-Profits under the 501(c)(3) classification for federal tax exemption. </a:t>
            </a:r>
          </a:p>
          <a:p>
            <a:pPr marL="0" indent="0">
              <a:lnSpc>
                <a:spcPct val="90000"/>
              </a:lnSpc>
              <a:spcBef>
                <a:spcPct val="5000"/>
              </a:spcBef>
              <a:buClr>
                <a:schemeClr val="tx2"/>
              </a:buClr>
              <a:buNone/>
            </a:pPr>
            <a:endParaRPr lang="en-US" sz="2200" b="0" kern="0" dirty="0"/>
          </a:p>
          <a:p>
            <a:pPr>
              <a:lnSpc>
                <a:spcPct val="90000"/>
              </a:lnSpc>
              <a:spcBef>
                <a:spcPct val="5000"/>
              </a:spcBef>
              <a:buClr>
                <a:schemeClr val="tx2"/>
              </a:buClr>
            </a:pPr>
            <a:r>
              <a:rPr lang="en-US" sz="2200" b="0" kern="0" dirty="0"/>
              <a:t>Every exempt charitable organization is classified as either public charity or private foundation under 509(a) that determines further IRS treatment:</a:t>
            </a:r>
          </a:p>
          <a:p>
            <a:pPr>
              <a:lnSpc>
                <a:spcPct val="90000"/>
              </a:lnSpc>
              <a:spcBef>
                <a:spcPct val="5000"/>
              </a:spcBef>
              <a:buClr>
                <a:schemeClr val="tx2"/>
              </a:buClr>
            </a:pPr>
            <a:endParaRPr lang="en-US" sz="2200" b="0" kern="0" dirty="0"/>
          </a:p>
          <a:p>
            <a:pPr marL="863600" lvl="1" indent="-457200">
              <a:lnSpc>
                <a:spcPct val="90000"/>
              </a:lnSpc>
              <a:spcBef>
                <a:spcPct val="5000"/>
              </a:spcBef>
              <a:buClr>
                <a:schemeClr val="tx2"/>
              </a:buClr>
              <a:buFont typeface="+mj-lt"/>
              <a:buAutoNum type="arabicPeriod"/>
            </a:pPr>
            <a:r>
              <a:rPr lang="en-US" sz="2200" kern="0" dirty="0"/>
              <a:t>Public charities </a:t>
            </a:r>
            <a:r>
              <a:rPr lang="en-US" sz="2200" b="0" kern="0" dirty="0"/>
              <a:t>have a broad base of support.</a:t>
            </a:r>
          </a:p>
          <a:p>
            <a:pPr marL="863600" lvl="1" indent="-457200">
              <a:lnSpc>
                <a:spcPct val="90000"/>
              </a:lnSpc>
              <a:spcBef>
                <a:spcPct val="5000"/>
              </a:spcBef>
              <a:buClr>
                <a:schemeClr val="tx2"/>
              </a:buClr>
              <a:buFont typeface="+mj-lt"/>
              <a:buAutoNum type="arabicPeriod"/>
            </a:pPr>
            <a:r>
              <a:rPr lang="en-US" sz="2200" kern="0" dirty="0"/>
              <a:t>Private Foundations </a:t>
            </a:r>
            <a:r>
              <a:rPr lang="en-US" sz="2200" b="0" kern="0" dirty="0"/>
              <a:t>have a very limited source of support; small number of large donors. </a:t>
            </a:r>
          </a:p>
          <a:p>
            <a:pPr marL="406400" lvl="1" indent="0">
              <a:lnSpc>
                <a:spcPct val="90000"/>
              </a:lnSpc>
              <a:spcBef>
                <a:spcPct val="5000"/>
              </a:spcBef>
              <a:buClr>
                <a:schemeClr val="tx2"/>
              </a:buClr>
              <a:buNone/>
            </a:pPr>
            <a:endParaRPr lang="en-US" sz="2200" b="0" kern="0" dirty="0"/>
          </a:p>
          <a:p>
            <a:pPr marL="346075" indent="-342900">
              <a:lnSpc>
                <a:spcPct val="90000"/>
              </a:lnSpc>
              <a:spcBef>
                <a:spcPct val="5000"/>
              </a:spcBef>
              <a:buClr>
                <a:schemeClr val="tx2"/>
              </a:buClr>
            </a:pPr>
            <a:r>
              <a:rPr lang="en-US" sz="2200" b="0" kern="0" dirty="0"/>
              <a:t>Organizations at Hurlburt have been classified as both or neither... This determination is noted on the approval/rejection letter you will receive from the IRS. </a:t>
            </a:r>
          </a:p>
          <a:p>
            <a:pPr marL="346075" indent="-342900">
              <a:lnSpc>
                <a:spcPct val="90000"/>
              </a:lnSpc>
              <a:spcBef>
                <a:spcPct val="5000"/>
              </a:spcBef>
              <a:buClr>
                <a:schemeClr val="tx2"/>
              </a:buClr>
            </a:pPr>
            <a:endParaRPr lang="en-US" sz="2200" b="0" kern="0" dirty="0"/>
          </a:p>
          <a:p>
            <a:pPr marL="406400" lvl="1" indent="0">
              <a:lnSpc>
                <a:spcPct val="90000"/>
              </a:lnSpc>
              <a:spcBef>
                <a:spcPct val="5000"/>
              </a:spcBef>
              <a:buClr>
                <a:schemeClr val="tx2"/>
              </a:buClr>
              <a:buNone/>
            </a:pPr>
            <a:endParaRPr lang="en-US" sz="2200" kern="0" dirty="0"/>
          </a:p>
          <a:p>
            <a:pPr>
              <a:lnSpc>
                <a:spcPct val="90000"/>
              </a:lnSpc>
              <a:spcBef>
                <a:spcPct val="5000"/>
              </a:spcBef>
              <a:buClr>
                <a:schemeClr val="tx2"/>
              </a:buClr>
            </a:pPr>
            <a:endParaRPr lang="en-US" sz="2200" kern="0" dirty="0"/>
          </a:p>
          <a:p>
            <a:pPr>
              <a:lnSpc>
                <a:spcPct val="90000"/>
              </a:lnSpc>
              <a:spcBef>
                <a:spcPct val="5000"/>
              </a:spcBef>
              <a:buClr>
                <a:schemeClr val="tx2"/>
              </a:buClr>
            </a:pPr>
            <a:endParaRPr lang="en-US" sz="2200" kern="0" dirty="0"/>
          </a:p>
          <a:p>
            <a:pPr marL="406400" lvl="1" indent="0">
              <a:lnSpc>
                <a:spcPct val="90000"/>
              </a:lnSpc>
              <a:spcBef>
                <a:spcPct val="5000"/>
              </a:spcBef>
              <a:buClr>
                <a:schemeClr val="tx2"/>
              </a:buClr>
              <a:buFont typeface="Wingdings" pitchFamily="2" charset="2"/>
              <a:buNone/>
            </a:pPr>
            <a:endParaRPr lang="en-US" sz="2200" kern="0" dirty="0"/>
          </a:p>
        </p:txBody>
      </p:sp>
    </p:spTree>
    <p:extLst>
      <p:ext uri="{BB962C8B-B14F-4D97-AF65-F5344CB8AC3E}">
        <p14:creationId xmlns:p14="http://schemas.microsoft.com/office/powerpoint/2010/main" val="2320093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Applying For Non-Profit Status</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750680" y="943893"/>
            <a:ext cx="7642637" cy="497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nSpc>
                <a:spcPct val="90000"/>
              </a:lnSpc>
              <a:spcBef>
                <a:spcPct val="5000"/>
              </a:spcBef>
              <a:buClr>
                <a:schemeClr val="tx2"/>
              </a:buClr>
              <a:buNone/>
            </a:pPr>
            <a:endParaRPr lang="en-US" sz="2200" b="0" kern="0" dirty="0"/>
          </a:p>
          <a:p>
            <a:pPr marL="0" indent="0">
              <a:lnSpc>
                <a:spcPct val="90000"/>
              </a:lnSpc>
              <a:spcBef>
                <a:spcPct val="5000"/>
              </a:spcBef>
              <a:buClr>
                <a:schemeClr val="tx2"/>
              </a:buClr>
              <a:buNone/>
            </a:pPr>
            <a:r>
              <a:rPr lang="en-US" sz="2200" b="0" kern="0" dirty="0"/>
              <a:t>Before Applying </a:t>
            </a:r>
          </a:p>
          <a:p>
            <a:pPr algn="l">
              <a:buFont typeface="+mj-lt"/>
              <a:buAutoNum type="arabicPeriod"/>
            </a:pPr>
            <a:r>
              <a:rPr lang="en-US" b="0" i="0" dirty="0">
                <a:effectLst/>
                <a:latin typeface="Source Sans Pro" panose="020B0503030403020204" pitchFamily="34" charset="0"/>
                <a:hlinkClick r:id="rId3" tooltip="Exempt organizations - organizing documents">
                  <a:extLst>
                    <a:ext uri="{A12FA001-AC4F-418D-AE19-62706E023703}">
                      <ahyp:hlinkClr xmlns:ahyp="http://schemas.microsoft.com/office/drawing/2018/hyperlinkcolor" val="tx"/>
                    </a:ext>
                  </a:extLst>
                </a:hlinkClick>
              </a:rPr>
              <a:t>Gather your organization documents</a:t>
            </a:r>
            <a:r>
              <a:rPr lang="en-US" b="0" dirty="0">
                <a:latin typeface="Source Sans Pro" panose="020B0503030403020204" pitchFamily="34" charset="0"/>
              </a:rPr>
              <a:t> - primarily drafting your organization constitution and bylaws and incorporating with the state of Florida. </a:t>
            </a:r>
            <a:endParaRPr lang="en-US" b="0" i="0" dirty="0">
              <a:effectLst/>
              <a:latin typeface="Source Sans Pro" panose="020B0503030403020204" pitchFamily="34" charset="0"/>
            </a:endParaRPr>
          </a:p>
          <a:p>
            <a:pPr algn="l">
              <a:buFont typeface="+mj-lt"/>
              <a:buAutoNum type="arabicPeriod"/>
            </a:pPr>
            <a:r>
              <a:rPr lang="en-US" b="0" i="0" dirty="0">
                <a:effectLst/>
                <a:latin typeface="Source Sans Pro" panose="020B0503030403020204" pitchFamily="34" charset="0"/>
                <a:hlinkClick r:id="rId4" tooltip="Obtaining an Employer Identification Number for an Exempt Organization">
                  <a:extLst>
                    <a:ext uri="{A12FA001-AC4F-418D-AE19-62706E023703}">
                      <ahyp:hlinkClr xmlns:ahyp="http://schemas.microsoft.com/office/drawing/2018/hyperlinkcolor" val="tx"/>
                    </a:ext>
                  </a:extLst>
                </a:hlinkClick>
              </a:rPr>
              <a:t>Obtain an employer ID number (EIN) for your new organization</a:t>
            </a:r>
            <a:r>
              <a:rPr lang="en-US" b="0" i="0" dirty="0">
                <a:effectLst/>
                <a:latin typeface="Source Sans Pro" panose="020B0503030403020204" pitchFamily="34" charset="0"/>
              </a:rPr>
              <a:t>.</a:t>
            </a:r>
          </a:p>
          <a:p>
            <a:pPr marL="0" indent="0">
              <a:spcBef>
                <a:spcPct val="5000"/>
              </a:spcBef>
              <a:buClr>
                <a:schemeClr val="tx2"/>
              </a:buClr>
              <a:buNone/>
            </a:pPr>
            <a:endParaRPr lang="en-US" sz="2200" b="0" kern="0" dirty="0"/>
          </a:p>
          <a:p>
            <a:pPr marL="0" indent="0">
              <a:spcBef>
                <a:spcPct val="5000"/>
              </a:spcBef>
              <a:buClr>
                <a:schemeClr val="tx2"/>
              </a:buClr>
              <a:buNone/>
            </a:pPr>
            <a:r>
              <a:rPr lang="en-US" b="0" kern="0" dirty="0"/>
              <a:t>To apply</a:t>
            </a:r>
          </a:p>
          <a:p>
            <a:pPr>
              <a:spcBef>
                <a:spcPct val="5000"/>
              </a:spcBef>
              <a:buClr>
                <a:schemeClr val="tx2"/>
              </a:buClr>
            </a:pPr>
            <a:r>
              <a:rPr lang="en-US" b="0" kern="0" dirty="0"/>
              <a:t> To request approval as a 501(c)(3) you will electronically complete Form 1023.</a:t>
            </a:r>
          </a:p>
          <a:p>
            <a:pPr>
              <a:spcBef>
                <a:spcPct val="5000"/>
              </a:spcBef>
              <a:buClr>
                <a:schemeClr val="tx2"/>
              </a:buClr>
            </a:pPr>
            <a:r>
              <a:rPr lang="en-US" b="0" kern="0" dirty="0"/>
              <a:t>You will be required to select an identification code from the NTEE, or National Taxonomy of Exempt Entities. </a:t>
            </a:r>
          </a:p>
          <a:p>
            <a:pPr lvl="1">
              <a:spcBef>
                <a:spcPct val="5000"/>
              </a:spcBef>
              <a:buClr>
                <a:schemeClr val="tx2"/>
              </a:buClr>
            </a:pPr>
            <a:r>
              <a:rPr lang="en-US" b="0" kern="0" dirty="0"/>
              <a:t>Popular choice is W30 Military &amp; Veterans’ Organization under Public &amp; Societal Benefit </a:t>
            </a:r>
          </a:p>
          <a:p>
            <a:pPr marL="406400" lvl="1" indent="0">
              <a:spcBef>
                <a:spcPct val="5000"/>
              </a:spcBef>
              <a:buClr>
                <a:schemeClr val="tx2"/>
              </a:buClr>
              <a:buNone/>
            </a:pPr>
            <a:endParaRPr lang="en-US" b="0" kern="0" dirty="0"/>
          </a:p>
          <a:p>
            <a:pPr marL="0" indent="0" algn="ctr">
              <a:spcBef>
                <a:spcPct val="5000"/>
              </a:spcBef>
              <a:buClr>
                <a:schemeClr val="tx2"/>
              </a:buClr>
              <a:buNone/>
            </a:pPr>
            <a:r>
              <a:rPr lang="en-US" dirty="0">
                <a:hlinkClick r:id="rId5"/>
              </a:rPr>
              <a:t>Applying for tax-exempt status | Internal Revenue Service (irs.gov)</a:t>
            </a:r>
            <a:endParaRPr lang="en-US" sz="2200" b="0" kern="0" dirty="0"/>
          </a:p>
          <a:p>
            <a:pPr lvl="1"/>
            <a:endParaRPr lang="en-US" b="0" i="0" dirty="0">
              <a:effectLst/>
              <a:latin typeface="Source Sans Pro" panose="020B0503030403020204" pitchFamily="34" charset="0"/>
            </a:endParaRPr>
          </a:p>
          <a:p>
            <a:pPr marL="0" indent="0">
              <a:lnSpc>
                <a:spcPct val="90000"/>
              </a:lnSpc>
              <a:spcBef>
                <a:spcPct val="5000"/>
              </a:spcBef>
              <a:buClr>
                <a:schemeClr val="tx2"/>
              </a:buClr>
              <a:buNone/>
            </a:pPr>
            <a:r>
              <a:rPr lang="en-US" sz="2200" b="0" kern="0" dirty="0"/>
              <a:t> </a:t>
            </a:r>
          </a:p>
        </p:txBody>
      </p:sp>
    </p:spTree>
    <p:extLst>
      <p:ext uri="{BB962C8B-B14F-4D97-AF65-F5344CB8AC3E}">
        <p14:creationId xmlns:p14="http://schemas.microsoft.com/office/powerpoint/2010/main" val="3413755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F5CF6A80-321A-0A7E-A240-1ADFB391CA81}"/>
              </a:ext>
            </a:extLst>
          </p:cNvPr>
          <p:cNvPicPr>
            <a:picLocks noChangeAspect="1"/>
          </p:cNvPicPr>
          <p:nvPr/>
        </p:nvPicPr>
        <p:blipFill rotWithShape="1">
          <a:blip r:embed="rId3">
            <a:extLst>
              <a:ext uri="{28A0092B-C50C-407E-A947-70E740481C1C}">
                <a14:useLocalDpi xmlns:a14="http://schemas.microsoft.com/office/drawing/2010/main" val="0"/>
              </a:ext>
            </a:extLst>
          </a:blip>
          <a:srcRect r="4040"/>
          <a:stretch/>
        </p:blipFill>
        <p:spPr>
          <a:xfrm>
            <a:off x="0" y="2846957"/>
            <a:ext cx="9144000" cy="4011043"/>
          </a:xfrm>
          <a:prstGeom prst="rect">
            <a:avLst/>
          </a:prstGeom>
        </p:spPr>
      </p:pic>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Keeping Non-Profit Status </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231006" y="1302768"/>
            <a:ext cx="8585735" cy="497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spcBef>
                <a:spcPct val="5000"/>
              </a:spcBef>
              <a:buClr>
                <a:schemeClr val="tx2"/>
              </a:buClr>
              <a:buNone/>
            </a:pPr>
            <a:r>
              <a:rPr lang="en-US" b="0" kern="0" dirty="0"/>
              <a:t>To Maintain Status</a:t>
            </a:r>
          </a:p>
          <a:p>
            <a:pPr>
              <a:spcBef>
                <a:spcPct val="5000"/>
              </a:spcBef>
              <a:buClr>
                <a:schemeClr val="tx2"/>
              </a:buClr>
            </a:pPr>
            <a:r>
              <a:rPr lang="en-US" b="0" kern="0" dirty="0"/>
              <a:t>Do not serve private interests or participate in any political or legislative lobbying.</a:t>
            </a:r>
          </a:p>
          <a:p>
            <a:pPr>
              <a:spcBef>
                <a:spcPct val="5000"/>
              </a:spcBef>
              <a:buClr>
                <a:schemeClr val="tx2"/>
              </a:buClr>
            </a:pPr>
            <a:r>
              <a:rPr lang="en-US" b="0" kern="0" dirty="0"/>
              <a:t>Be sure to meet the annual filing requirements. </a:t>
            </a:r>
          </a:p>
          <a:p>
            <a:pPr>
              <a:spcBef>
                <a:spcPct val="5000"/>
              </a:spcBef>
              <a:buClr>
                <a:schemeClr val="tx2"/>
              </a:buClr>
            </a:pPr>
            <a:r>
              <a:rPr lang="en-US" sz="2000" dirty="0">
                <a:hlinkClick r:id="rId4"/>
              </a:rPr>
              <a:t>Annual filing and forms | Internal Revenue Service (irs.gov)</a:t>
            </a:r>
            <a:endParaRPr lang="en-US" sz="2200" b="0" kern="0" dirty="0"/>
          </a:p>
          <a:p>
            <a:pPr>
              <a:lnSpc>
                <a:spcPct val="90000"/>
              </a:lnSpc>
              <a:spcBef>
                <a:spcPct val="5000"/>
              </a:spcBef>
              <a:buClr>
                <a:schemeClr val="tx2"/>
              </a:buClr>
            </a:pPr>
            <a:endParaRPr lang="en-US" sz="2200" b="0" kern="0" dirty="0"/>
          </a:p>
        </p:txBody>
      </p:sp>
    </p:spTree>
    <p:extLst>
      <p:ext uri="{BB962C8B-B14F-4D97-AF65-F5344CB8AC3E}">
        <p14:creationId xmlns:p14="http://schemas.microsoft.com/office/powerpoint/2010/main" val="102267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Keeping Non-Profit Status</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750680" y="1425942"/>
            <a:ext cx="7642637" cy="497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l">
              <a:buNone/>
            </a:pPr>
            <a:r>
              <a:rPr lang="en-US" sz="2000" i="0" dirty="0">
                <a:solidFill>
                  <a:srgbClr val="1B1B1B"/>
                </a:solidFill>
                <a:effectLst/>
                <a:latin typeface="Source Sans Pro" panose="020B0503030403020204" pitchFamily="34" charset="0"/>
              </a:rPr>
              <a:t>Form 990s are due every year by the 15th day of the 5th month after the close of your tax year (usually the same as your accounting period). </a:t>
            </a:r>
          </a:p>
          <a:p>
            <a:pPr algn="l"/>
            <a:r>
              <a:rPr lang="en-US" sz="2000" b="1" i="0" dirty="0">
                <a:solidFill>
                  <a:srgbClr val="1B1B1B"/>
                </a:solidFill>
                <a:effectLst/>
                <a:latin typeface="Source Sans Pro" panose="020B0503030403020204" pitchFamily="34" charset="0"/>
              </a:rPr>
              <a:t>Example</a:t>
            </a:r>
            <a:r>
              <a:rPr lang="en-US" sz="2000" b="0" i="0" dirty="0">
                <a:solidFill>
                  <a:srgbClr val="1B1B1B"/>
                </a:solidFill>
                <a:effectLst/>
                <a:latin typeface="Source Sans Pro" panose="020B0503030403020204" pitchFamily="34" charset="0"/>
              </a:rPr>
              <a:t>: If your tax year ended on December 31, Form 990-N is due May 15 of the following year. If the due date falls on a Saturday, Sunday or legal holiday, the due date is the next business day.</a:t>
            </a:r>
          </a:p>
          <a:p>
            <a:pPr marL="0" indent="0" algn="l">
              <a:buNone/>
            </a:pPr>
            <a:r>
              <a:rPr lang="en-US" b="0" i="0" dirty="0">
                <a:solidFill>
                  <a:srgbClr val="1B1B1B"/>
                </a:solidFill>
                <a:effectLst/>
                <a:latin typeface="Source Sans Pro" panose="020B0503030403020204" pitchFamily="34" charset="0"/>
              </a:rPr>
              <a:t>A tax year is usually 12 consecutive months.  There are two kinds of tax years:</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Calendar Tax Year:</a:t>
            </a:r>
            <a:r>
              <a:rPr lang="en-US" b="0" i="0" dirty="0">
                <a:solidFill>
                  <a:srgbClr val="1B1B1B"/>
                </a:solidFill>
                <a:effectLst/>
                <a:latin typeface="Source Sans Pro" panose="020B0503030403020204" pitchFamily="34" charset="0"/>
              </a:rPr>
              <a:t>  This is a period of 12 consecutive months beginning January 1 and ending December 31; or</a:t>
            </a:r>
          </a:p>
          <a:p>
            <a:pPr algn="l">
              <a:buFont typeface="Arial" panose="020B0604020202020204" pitchFamily="34" charset="0"/>
              <a:buChar char="•"/>
            </a:pPr>
            <a:r>
              <a:rPr lang="en-US" b="1" i="0" dirty="0">
                <a:solidFill>
                  <a:srgbClr val="1B1B1B"/>
                </a:solidFill>
                <a:effectLst/>
                <a:latin typeface="Source Sans Pro" panose="020B0503030403020204" pitchFamily="34" charset="0"/>
              </a:rPr>
              <a:t>Fiscal Tax Year</a:t>
            </a:r>
            <a:r>
              <a:rPr lang="en-US" b="0" i="0" dirty="0">
                <a:solidFill>
                  <a:srgbClr val="1B1B1B"/>
                </a:solidFill>
                <a:effectLst/>
                <a:latin typeface="Source Sans Pro" panose="020B0503030403020204" pitchFamily="34" charset="0"/>
              </a:rPr>
              <a:t>:  This is a period of 12 consecutive months ending on the last day of any month except December.</a:t>
            </a:r>
          </a:p>
          <a:p>
            <a:pPr marL="0" indent="0" algn="l">
              <a:buNone/>
            </a:pPr>
            <a:r>
              <a:rPr lang="en-US" sz="1800" dirty="0">
                <a:hlinkClick r:id="rId3"/>
              </a:rPr>
              <a:t>Annual Electronic Notice (Form 990-N) for Small Organizations FAQs: When to File | Internal Revenue Service (irs.gov)</a:t>
            </a:r>
            <a:endParaRPr lang="en-US" sz="1800" b="0" dirty="0">
              <a:solidFill>
                <a:srgbClr val="1B1B1B"/>
              </a:solidFill>
              <a:latin typeface="Source Sans Pro" panose="020B0503030403020204" pitchFamily="34" charset="0"/>
            </a:endParaRPr>
          </a:p>
          <a:p>
            <a:pPr marL="0" indent="0" algn="l">
              <a:buNone/>
            </a:pPr>
            <a:endParaRPr lang="en-US" b="0" i="0" dirty="0">
              <a:solidFill>
                <a:srgbClr val="1B1B1B"/>
              </a:solidFill>
              <a:effectLst/>
              <a:latin typeface="Source Sans Pro" panose="020B0503030403020204" pitchFamily="34" charset="0"/>
            </a:endParaRPr>
          </a:p>
          <a:p>
            <a:pPr marL="406400" lvl="1" indent="0">
              <a:lnSpc>
                <a:spcPct val="90000"/>
              </a:lnSpc>
              <a:spcBef>
                <a:spcPct val="5000"/>
              </a:spcBef>
              <a:buClr>
                <a:schemeClr val="tx2"/>
              </a:buClr>
              <a:buFont typeface="Wingdings" pitchFamily="2" charset="2"/>
              <a:buNone/>
            </a:pPr>
            <a:endParaRPr lang="en-US" sz="2200" kern="0" dirty="0"/>
          </a:p>
        </p:txBody>
      </p:sp>
    </p:spTree>
    <p:extLst>
      <p:ext uri="{BB962C8B-B14F-4D97-AF65-F5344CB8AC3E}">
        <p14:creationId xmlns:p14="http://schemas.microsoft.com/office/powerpoint/2010/main" val="1595180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Keeping Non-Profit Status</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577471" y="1653591"/>
            <a:ext cx="7989056" cy="497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gn="l"/>
            <a:r>
              <a:rPr lang="en-US" sz="2400" b="0" i="0" dirty="0">
                <a:solidFill>
                  <a:srgbClr val="1B1B1B"/>
                </a:solidFill>
                <a:effectLst/>
                <a:latin typeface="Source Sans Pro" panose="020B0503030403020204" pitchFamily="34" charset="0"/>
              </a:rPr>
              <a:t>Generally, your tax year (or accounting period) can be found in the following documents:</a:t>
            </a:r>
          </a:p>
          <a:p>
            <a:pPr lvl="1">
              <a:buFont typeface="Arial" panose="020B0604020202020204" pitchFamily="34" charset="0"/>
              <a:buChar char="•"/>
            </a:pPr>
            <a:r>
              <a:rPr lang="en-US" sz="2400" b="0" i="0" dirty="0">
                <a:solidFill>
                  <a:srgbClr val="1B1B1B"/>
                </a:solidFill>
                <a:effectLst/>
                <a:latin typeface="Source Sans Pro" panose="020B0503030403020204" pitchFamily="34" charset="0"/>
              </a:rPr>
              <a:t>Your organization’s by-laws.</a:t>
            </a:r>
          </a:p>
          <a:p>
            <a:pPr lvl="1">
              <a:buFont typeface="Arial" panose="020B0604020202020204" pitchFamily="34" charset="0"/>
              <a:buChar char="•"/>
            </a:pPr>
            <a:r>
              <a:rPr lang="en-US" sz="2400" b="0" i="0" dirty="0">
                <a:solidFill>
                  <a:srgbClr val="1B1B1B"/>
                </a:solidFill>
                <a:effectLst/>
                <a:latin typeface="Source Sans Pro" panose="020B0503030403020204" pitchFamily="34" charset="0"/>
              </a:rPr>
              <a:t>Your application for federal tax-exempt status (Form 1023 or Form 1024) or the determination letter you received approving your tax-exempt status.</a:t>
            </a:r>
          </a:p>
          <a:p>
            <a:pPr lvl="1">
              <a:buFont typeface="Arial" panose="020B0604020202020204" pitchFamily="34" charset="0"/>
              <a:buChar char="•"/>
            </a:pPr>
            <a:r>
              <a:rPr lang="en-US" sz="2400" b="0" i="0" dirty="0">
                <a:solidFill>
                  <a:srgbClr val="1B1B1B"/>
                </a:solidFill>
                <a:effectLst/>
                <a:latin typeface="Source Sans Pro" panose="020B0503030403020204" pitchFamily="34" charset="0"/>
              </a:rPr>
              <a:t>The application, Form SS-4, your organization filed to obtain its employer identification number (EIN).</a:t>
            </a:r>
          </a:p>
          <a:p>
            <a:pPr lvl="1">
              <a:buFont typeface="Arial" panose="020B0604020202020204" pitchFamily="34" charset="0"/>
              <a:buChar char="•"/>
            </a:pPr>
            <a:r>
              <a:rPr lang="en-US" sz="2400" b="0" i="0" dirty="0">
                <a:solidFill>
                  <a:srgbClr val="1B1B1B"/>
                </a:solidFill>
                <a:effectLst/>
                <a:latin typeface="Source Sans Pro" panose="020B0503030403020204" pitchFamily="34" charset="0"/>
              </a:rPr>
              <a:t>A copy of a prior year return, Form 990 or 990-EZ, that you filed with the IRS.</a:t>
            </a:r>
          </a:p>
          <a:p>
            <a:pPr marL="0" indent="0">
              <a:buNone/>
            </a:pPr>
            <a:br>
              <a:rPr lang="en-US" dirty="0"/>
            </a:br>
            <a:endParaRPr lang="en-US" b="0" i="0" dirty="0">
              <a:solidFill>
                <a:srgbClr val="1B1B1B"/>
              </a:solidFill>
              <a:effectLst/>
              <a:latin typeface="Source Sans Pro" panose="020B0503030403020204" pitchFamily="34" charset="0"/>
            </a:endParaRPr>
          </a:p>
          <a:p>
            <a:pPr marL="406400" lvl="1" indent="0">
              <a:lnSpc>
                <a:spcPct val="90000"/>
              </a:lnSpc>
              <a:spcBef>
                <a:spcPct val="5000"/>
              </a:spcBef>
              <a:buClr>
                <a:schemeClr val="tx2"/>
              </a:buClr>
              <a:buFont typeface="Wingdings" pitchFamily="2" charset="2"/>
              <a:buNone/>
            </a:pPr>
            <a:endParaRPr lang="en-US" sz="2200" kern="0" dirty="0"/>
          </a:p>
        </p:txBody>
      </p:sp>
    </p:spTree>
    <p:extLst>
      <p:ext uri="{BB962C8B-B14F-4D97-AF65-F5344CB8AC3E}">
        <p14:creationId xmlns:p14="http://schemas.microsoft.com/office/powerpoint/2010/main" val="591620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Keeping Non-Profit Status</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750680" y="1302768"/>
            <a:ext cx="7642637" cy="497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nSpc>
                <a:spcPct val="90000"/>
              </a:lnSpc>
              <a:spcBef>
                <a:spcPct val="5000"/>
              </a:spcBef>
              <a:buClr>
                <a:schemeClr val="tx2"/>
              </a:buClr>
              <a:buNone/>
            </a:pPr>
            <a:endParaRPr lang="en-US" sz="2200" kern="0" dirty="0"/>
          </a:p>
          <a:p>
            <a:pPr>
              <a:lnSpc>
                <a:spcPct val="90000"/>
              </a:lnSpc>
              <a:spcBef>
                <a:spcPct val="5000"/>
              </a:spcBef>
              <a:buClr>
                <a:schemeClr val="tx2"/>
              </a:buClr>
            </a:pPr>
            <a:r>
              <a:rPr lang="en-US" sz="2200" b="0" kern="0" dirty="0"/>
              <a:t>Failure to meet the annual tax filing requirement for 3 years will result in automatic revocation. </a:t>
            </a:r>
          </a:p>
          <a:p>
            <a:pPr lvl="1">
              <a:lnSpc>
                <a:spcPct val="90000"/>
              </a:lnSpc>
              <a:spcBef>
                <a:spcPct val="5000"/>
              </a:spcBef>
              <a:buClr>
                <a:schemeClr val="tx2"/>
              </a:buClr>
            </a:pPr>
            <a:r>
              <a:rPr lang="en-US" sz="2200" b="0" kern="0" dirty="0"/>
              <a:t>An org may apply for reinstatement that could extend back to their revocation date. </a:t>
            </a:r>
          </a:p>
          <a:p>
            <a:pPr lvl="1">
              <a:lnSpc>
                <a:spcPct val="90000"/>
              </a:lnSpc>
              <a:spcBef>
                <a:spcPct val="5000"/>
              </a:spcBef>
              <a:buClr>
                <a:schemeClr val="tx2"/>
              </a:buClr>
            </a:pPr>
            <a:endParaRPr lang="en-US" sz="2200" b="0" kern="0" dirty="0"/>
          </a:p>
          <a:p>
            <a:pPr>
              <a:lnSpc>
                <a:spcPct val="90000"/>
              </a:lnSpc>
              <a:spcBef>
                <a:spcPct val="5000"/>
              </a:spcBef>
              <a:buClr>
                <a:schemeClr val="tx2"/>
              </a:buClr>
            </a:pPr>
            <a:r>
              <a:rPr lang="en-US" sz="2200" b="0" kern="0" dirty="0"/>
              <a:t>For anytime your tax-exempt status is not active all income is taxable and you would be required to either file an 1120 or seek reinstalment. </a:t>
            </a:r>
          </a:p>
          <a:p>
            <a:pPr lvl="1">
              <a:lnSpc>
                <a:spcPct val="90000"/>
              </a:lnSpc>
              <a:spcBef>
                <a:spcPct val="5000"/>
              </a:spcBef>
              <a:buClr>
                <a:schemeClr val="tx2"/>
              </a:buClr>
            </a:pPr>
            <a:r>
              <a:rPr lang="en-US" sz="2200" b="0" kern="0" dirty="0"/>
              <a:t>To seek reinstatement: </a:t>
            </a:r>
            <a:r>
              <a:rPr lang="en-US" sz="2000" dirty="0">
                <a:hlinkClick r:id="rId3"/>
              </a:rPr>
              <a:t>Automatic revocation of exemption | Internal Revenue Service (irs.gov)</a:t>
            </a:r>
            <a:endParaRPr lang="en-US" sz="2200" b="0" kern="0" dirty="0"/>
          </a:p>
          <a:p>
            <a:pPr lvl="1">
              <a:lnSpc>
                <a:spcPct val="90000"/>
              </a:lnSpc>
              <a:spcBef>
                <a:spcPct val="5000"/>
              </a:spcBef>
              <a:buClr>
                <a:schemeClr val="tx2"/>
              </a:buClr>
            </a:pPr>
            <a:endParaRPr lang="en-US" sz="2200" b="0" kern="0" dirty="0"/>
          </a:p>
          <a:p>
            <a:pPr>
              <a:lnSpc>
                <a:spcPct val="90000"/>
              </a:lnSpc>
              <a:spcBef>
                <a:spcPct val="5000"/>
              </a:spcBef>
              <a:buClr>
                <a:schemeClr val="tx2"/>
              </a:buClr>
            </a:pPr>
            <a:r>
              <a:rPr lang="en-US" sz="2200" b="0" kern="0" dirty="0"/>
              <a:t>To meet AFI requirements you must also send proof your org has filed annually to the 1 SOFSS/FSR. </a:t>
            </a:r>
          </a:p>
          <a:p>
            <a:pPr marL="406400" lvl="1" indent="0">
              <a:lnSpc>
                <a:spcPct val="90000"/>
              </a:lnSpc>
              <a:spcBef>
                <a:spcPct val="5000"/>
              </a:spcBef>
              <a:buClr>
                <a:schemeClr val="tx2"/>
              </a:buClr>
              <a:buFont typeface="Wingdings" pitchFamily="2" charset="2"/>
              <a:buNone/>
            </a:pPr>
            <a:endParaRPr lang="en-US" sz="2200" kern="0" dirty="0"/>
          </a:p>
        </p:txBody>
      </p:sp>
    </p:spTree>
    <p:extLst>
      <p:ext uri="{BB962C8B-B14F-4D97-AF65-F5344CB8AC3E}">
        <p14:creationId xmlns:p14="http://schemas.microsoft.com/office/powerpoint/2010/main" val="302419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48696" y="126041"/>
            <a:ext cx="7514303"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Who, What, When, Where, &amp; Why</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1000" y="1460084"/>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eaLnBrk="1" hangingPunct="1">
              <a:buNone/>
            </a:pPr>
            <a:endParaRPr lang="en-US" sz="2400" i="0" u="sng" kern="0" dirty="0">
              <a:effectLst>
                <a:outerShdw blurRad="38100" dist="38100" dir="2700000" algn="tl">
                  <a:srgbClr val="000000">
                    <a:alpha val="43137"/>
                  </a:srgbClr>
                </a:outerShdw>
              </a:effectLst>
            </a:endParaRPr>
          </a:p>
          <a:p>
            <a:pPr marL="0" indent="0" algn="ctr" eaLnBrk="1" hangingPunct="1">
              <a:buNone/>
            </a:pPr>
            <a:endParaRPr lang="en-US" sz="2400" u="sng" kern="0" dirty="0">
              <a:effectLst>
                <a:outerShdw blurRad="38100" dist="38100" dir="2700000" algn="tl">
                  <a:srgbClr val="000000">
                    <a:alpha val="43137"/>
                  </a:srgbClr>
                </a:outerShdw>
              </a:effectLst>
            </a:endParaRPr>
          </a:p>
          <a:p>
            <a:pPr marL="0" indent="0" algn="ctr" eaLnBrk="1" hangingPunct="1">
              <a:buNone/>
            </a:pPr>
            <a:r>
              <a:rPr lang="en-US" sz="2400" i="0" u="sng" kern="0" dirty="0"/>
              <a:t>WHO can fundraise: </a:t>
            </a:r>
            <a:r>
              <a:rPr lang="en-US" sz="2400" b="0" i="0" kern="0" dirty="0"/>
              <a:t>Members of the Air Force or Federal Government, to include civilians, contractors (conditionally), Air Reserve and National Guard members and their dependents.</a:t>
            </a:r>
          </a:p>
          <a:p>
            <a:pPr marL="0" indent="0" algn="ctr" eaLnBrk="1" hangingPunct="1">
              <a:buNone/>
            </a:pPr>
            <a:endParaRPr lang="en-US" sz="2400" b="0" kern="0" dirty="0"/>
          </a:p>
          <a:p>
            <a:pPr marL="0" indent="0" algn="ctr" eaLnBrk="1" hangingPunct="1">
              <a:buNone/>
            </a:pPr>
            <a:r>
              <a:rPr lang="en-US" sz="2400" b="0" i="0" kern="0" dirty="0"/>
              <a:t>*You cannot approach contractors for contributions, but you may accept gifts shoul</a:t>
            </a:r>
            <a:r>
              <a:rPr lang="en-US" sz="2400" b="0" kern="0" dirty="0"/>
              <a:t>d they make one.</a:t>
            </a:r>
            <a:endParaRPr lang="en-US" sz="2400" b="0" i="0" kern="0" dirty="0"/>
          </a:p>
          <a:p>
            <a:pPr marL="0" indent="0" algn="ctr" eaLnBrk="1" hangingPunct="1">
              <a:buNone/>
            </a:pPr>
            <a:endParaRPr lang="en-US" sz="2400" b="0" kern="0" dirty="0">
              <a:effectLst>
                <a:outerShdw blurRad="38100" dist="38100" dir="2700000" algn="tl">
                  <a:srgbClr val="000000">
                    <a:alpha val="43137"/>
                  </a:srgbClr>
                </a:outerShdw>
              </a:effectLst>
            </a:endParaRPr>
          </a:p>
          <a:p>
            <a:pPr marL="0" indent="0" algn="ctr" eaLnBrk="1" hangingPunct="1">
              <a:buNone/>
            </a:pPr>
            <a:endParaRPr lang="en-US" sz="2400" b="0" i="0" kern="0" dirty="0">
              <a:effectLst>
                <a:outerShdw blurRad="38100" dist="38100" dir="2700000" algn="tl">
                  <a:srgbClr val="000000">
                    <a:alpha val="43137"/>
                  </a:srgbClr>
                </a:outerShdw>
              </a:effectLst>
            </a:endParaRPr>
          </a:p>
          <a:p>
            <a:pPr marL="0" indent="0" algn="ctr">
              <a:lnSpc>
                <a:spcPct val="150000"/>
              </a:lnSpc>
              <a:spcBef>
                <a:spcPct val="50000"/>
              </a:spcBef>
              <a:buNone/>
            </a:pPr>
            <a:endParaRPr lang="en-US" kern="0" dirty="0"/>
          </a:p>
        </p:txBody>
      </p:sp>
    </p:spTree>
    <p:extLst>
      <p:ext uri="{BB962C8B-B14F-4D97-AF65-F5344CB8AC3E}">
        <p14:creationId xmlns:p14="http://schemas.microsoft.com/office/powerpoint/2010/main" val="4240891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Reporting Turnover/Changes  </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750680" y="1533775"/>
            <a:ext cx="7642637" cy="497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3175" indent="0">
              <a:lnSpc>
                <a:spcPct val="90000"/>
              </a:lnSpc>
              <a:spcBef>
                <a:spcPct val="5000"/>
              </a:spcBef>
              <a:buClr>
                <a:schemeClr val="tx2"/>
              </a:buClr>
              <a:buNone/>
            </a:pPr>
            <a:r>
              <a:rPr lang="en-US" sz="2800" b="0" i="0" dirty="0">
                <a:solidFill>
                  <a:srgbClr val="1B1B1B"/>
                </a:solidFill>
                <a:effectLst/>
                <a:latin typeface="Source Sans Pro" panose="020B0503030403020204" pitchFamily="34" charset="0"/>
              </a:rPr>
              <a:t>A Florida non-profit must report updates and keep information current. This can be adjusted on your organization’s Sunbiz</a:t>
            </a:r>
            <a:r>
              <a:rPr lang="en-US" sz="2800" b="0" dirty="0">
                <a:solidFill>
                  <a:srgbClr val="1B1B1B"/>
                </a:solidFill>
                <a:latin typeface="Source Sans Pro" panose="020B0503030403020204" pitchFamily="34" charset="0"/>
              </a:rPr>
              <a:t>.org account that will be create upon incorporation. </a:t>
            </a:r>
          </a:p>
          <a:p>
            <a:pPr marL="3175" indent="0">
              <a:lnSpc>
                <a:spcPct val="90000"/>
              </a:lnSpc>
              <a:spcBef>
                <a:spcPct val="5000"/>
              </a:spcBef>
              <a:buClr>
                <a:schemeClr val="tx2"/>
              </a:buClr>
              <a:buNone/>
            </a:pPr>
            <a:endParaRPr lang="en-US" sz="2800" b="0" kern="0" dirty="0">
              <a:solidFill>
                <a:srgbClr val="1B1B1B"/>
              </a:solidFill>
              <a:latin typeface="Source Sans Pro" panose="020B0503030403020204" pitchFamily="34" charset="0"/>
            </a:endParaRPr>
          </a:p>
          <a:p>
            <a:pPr marL="3175" indent="0">
              <a:lnSpc>
                <a:spcPct val="90000"/>
              </a:lnSpc>
              <a:spcBef>
                <a:spcPct val="5000"/>
              </a:spcBef>
              <a:buClr>
                <a:schemeClr val="tx2"/>
              </a:buClr>
              <a:buNone/>
            </a:pPr>
            <a:r>
              <a:rPr lang="en-US" sz="2800" dirty="0">
                <a:hlinkClick r:id="rId3"/>
              </a:rPr>
              <a:t>Update Your Information - Division of Corporations - Florida Department of State</a:t>
            </a:r>
            <a:endParaRPr lang="en-US" sz="2800" kern="0" dirty="0"/>
          </a:p>
        </p:txBody>
      </p:sp>
    </p:spTree>
    <p:extLst>
      <p:ext uri="{BB962C8B-B14F-4D97-AF65-F5344CB8AC3E}">
        <p14:creationId xmlns:p14="http://schemas.microsoft.com/office/powerpoint/2010/main" val="3385244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Reporting Turnover/Changes  </a:t>
            </a:r>
          </a:p>
        </p:txBody>
      </p:sp>
      <p:sp>
        <p:nvSpPr>
          <p:cNvPr id="4" name="Rectangle 3">
            <a:extLst>
              <a:ext uri="{FF2B5EF4-FFF2-40B4-BE49-F238E27FC236}">
                <a16:creationId xmlns:a16="http://schemas.microsoft.com/office/drawing/2014/main" id="{8C15014F-D8F9-4F31-BF80-5F449CB65CD5}"/>
              </a:ext>
            </a:extLst>
          </p:cNvPr>
          <p:cNvSpPr txBox="1">
            <a:spLocks noChangeArrowheads="1"/>
          </p:cNvSpPr>
          <p:nvPr/>
        </p:nvSpPr>
        <p:spPr bwMode="auto">
          <a:xfrm>
            <a:off x="750680" y="1533775"/>
            <a:ext cx="7642637" cy="497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3175" indent="0">
              <a:lnSpc>
                <a:spcPct val="90000"/>
              </a:lnSpc>
              <a:spcBef>
                <a:spcPct val="5000"/>
              </a:spcBef>
              <a:buClr>
                <a:schemeClr val="tx2"/>
              </a:buClr>
              <a:buNone/>
            </a:pPr>
            <a:r>
              <a:rPr lang="en-US" b="0" i="0" dirty="0">
                <a:solidFill>
                  <a:srgbClr val="1B1B1B"/>
                </a:solidFill>
                <a:effectLst/>
                <a:latin typeface="Source Sans Pro" panose="020B0503030403020204" pitchFamily="34" charset="0"/>
              </a:rPr>
              <a:t>An exempt organization (EO) must report name, address and structural and operational changes to the IRS. </a:t>
            </a:r>
          </a:p>
          <a:p>
            <a:pPr marL="3175" indent="0">
              <a:lnSpc>
                <a:spcPct val="90000"/>
              </a:lnSpc>
              <a:spcBef>
                <a:spcPct val="5000"/>
              </a:spcBef>
              <a:buClr>
                <a:schemeClr val="tx2"/>
              </a:buClr>
              <a:buNone/>
            </a:pPr>
            <a:endParaRPr lang="en-US" b="0" dirty="0">
              <a:solidFill>
                <a:srgbClr val="1B1B1B"/>
              </a:solidFill>
              <a:latin typeface="Source Sans Pro" panose="020B0503030403020204" pitchFamily="34" charset="0"/>
            </a:endParaRPr>
          </a:p>
          <a:p>
            <a:pPr marL="346075" indent="-342900">
              <a:lnSpc>
                <a:spcPct val="90000"/>
              </a:lnSpc>
              <a:spcBef>
                <a:spcPct val="5000"/>
              </a:spcBef>
              <a:buClr>
                <a:schemeClr val="tx2"/>
              </a:buClr>
            </a:pPr>
            <a:r>
              <a:rPr lang="en-US" b="0" i="0" dirty="0">
                <a:solidFill>
                  <a:srgbClr val="1B1B1B"/>
                </a:solidFill>
                <a:effectLst/>
                <a:latin typeface="Source Sans Pro" panose="020B0503030403020204" pitchFamily="34" charset="0"/>
              </a:rPr>
              <a:t>If an organization files an annual return (such as a form 990 or 990-EZ), it must report the changes on its return.  </a:t>
            </a:r>
          </a:p>
          <a:p>
            <a:pPr marL="346075" indent="-342900">
              <a:lnSpc>
                <a:spcPct val="90000"/>
              </a:lnSpc>
              <a:spcBef>
                <a:spcPct val="5000"/>
              </a:spcBef>
              <a:buClr>
                <a:schemeClr val="tx2"/>
              </a:buClr>
            </a:pPr>
            <a:r>
              <a:rPr lang="en-US" b="0" i="0" dirty="0">
                <a:solidFill>
                  <a:srgbClr val="1B1B1B"/>
                </a:solidFill>
                <a:effectLst/>
                <a:latin typeface="Source Sans Pro" panose="020B0503030403020204" pitchFamily="34" charset="0"/>
              </a:rPr>
              <a:t>If the organization needs to report a change of name, see </a:t>
            </a:r>
            <a:r>
              <a:rPr lang="en-US" b="0" i="0" u="sng" dirty="0">
                <a:solidFill>
                  <a:srgbClr val="00599C"/>
                </a:solidFill>
                <a:effectLst/>
                <a:latin typeface="Source Sans Pro" panose="020B0503030403020204" pitchFamily="34" charset="0"/>
                <a:hlinkClick r:id="rId3" tooltip="Change of Name - Exempt Organizations"/>
              </a:rPr>
              <a:t>Change of Name- Exempt Organizations</a:t>
            </a:r>
            <a:r>
              <a:rPr lang="en-US" b="0" i="0" dirty="0">
                <a:solidFill>
                  <a:srgbClr val="1B1B1B"/>
                </a:solidFill>
                <a:effectLst/>
                <a:latin typeface="Source Sans Pro" panose="020B0503030403020204" pitchFamily="34" charset="0"/>
              </a:rPr>
              <a:t>.  </a:t>
            </a:r>
          </a:p>
          <a:p>
            <a:pPr marL="346075" indent="-342900">
              <a:lnSpc>
                <a:spcPct val="90000"/>
              </a:lnSpc>
              <a:spcBef>
                <a:spcPct val="5000"/>
              </a:spcBef>
              <a:buClr>
                <a:schemeClr val="tx2"/>
              </a:buClr>
            </a:pPr>
            <a:r>
              <a:rPr lang="en-US" b="0" i="0" dirty="0">
                <a:solidFill>
                  <a:srgbClr val="1B1B1B"/>
                </a:solidFill>
                <a:effectLst/>
                <a:latin typeface="Source Sans Pro" panose="020B0503030403020204" pitchFamily="34" charset="0"/>
              </a:rPr>
              <a:t>If it needs to report a change of address, see </a:t>
            </a:r>
            <a:r>
              <a:rPr lang="en-US" b="0" i="0" u="sng" dirty="0">
                <a:solidFill>
                  <a:srgbClr val="00599C"/>
                </a:solidFill>
                <a:effectLst/>
                <a:latin typeface="Source Sans Pro" panose="020B0503030403020204" pitchFamily="34" charset="0"/>
                <a:hlinkClick r:id="rId4" tooltip="Change of Address - Exempt Organizations"/>
              </a:rPr>
              <a:t>Change of Address - Exempt Organizations</a:t>
            </a:r>
            <a:r>
              <a:rPr lang="en-US" b="0" i="0" dirty="0">
                <a:solidFill>
                  <a:srgbClr val="1B1B1B"/>
                </a:solidFill>
                <a:effectLst/>
                <a:latin typeface="Source Sans Pro" panose="020B0503030403020204" pitchFamily="34" charset="0"/>
              </a:rPr>
              <a:t>. </a:t>
            </a:r>
          </a:p>
          <a:p>
            <a:pPr marL="346075" indent="-342900">
              <a:lnSpc>
                <a:spcPct val="90000"/>
              </a:lnSpc>
              <a:spcBef>
                <a:spcPct val="5000"/>
              </a:spcBef>
              <a:buClr>
                <a:schemeClr val="tx2"/>
              </a:buClr>
            </a:pPr>
            <a:endParaRPr lang="en-US" b="0" dirty="0">
              <a:solidFill>
                <a:srgbClr val="1B1B1B"/>
              </a:solidFill>
              <a:latin typeface="Source Sans Pro" panose="020B0503030403020204" pitchFamily="34" charset="0"/>
            </a:endParaRPr>
          </a:p>
          <a:p>
            <a:pPr marL="3175" indent="0">
              <a:lnSpc>
                <a:spcPct val="90000"/>
              </a:lnSpc>
              <a:spcBef>
                <a:spcPct val="5000"/>
              </a:spcBef>
              <a:buClr>
                <a:schemeClr val="tx2"/>
              </a:buClr>
              <a:buNone/>
            </a:pPr>
            <a:r>
              <a:rPr lang="en-US" b="0" i="0" dirty="0">
                <a:solidFill>
                  <a:srgbClr val="1B1B1B"/>
                </a:solidFill>
                <a:effectLst/>
                <a:latin typeface="Source Sans Pro" panose="020B0503030403020204" pitchFamily="34" charset="0"/>
              </a:rPr>
              <a:t>The </a:t>
            </a:r>
            <a:r>
              <a:rPr lang="en-US" b="0" i="0" u="sng" dirty="0">
                <a:solidFill>
                  <a:srgbClr val="00599C"/>
                </a:solidFill>
                <a:effectLst/>
                <a:latin typeface="Source Sans Pro" panose="020B0503030403020204" pitchFamily="34" charset="0"/>
                <a:hlinkClick r:id="rId5" tooltip="Exempt Organizations - Help from the IRS"/>
              </a:rPr>
              <a:t>EO Determinations Office</a:t>
            </a:r>
            <a:r>
              <a:rPr lang="en-US" b="0" i="0" dirty="0">
                <a:solidFill>
                  <a:srgbClr val="1B1B1B"/>
                </a:solidFill>
                <a:effectLst/>
                <a:latin typeface="Source Sans Pro" panose="020B0503030403020204" pitchFamily="34" charset="0"/>
              </a:rPr>
              <a:t> can issue an </a:t>
            </a:r>
            <a:r>
              <a:rPr lang="en-US" b="0" i="0" u="sng" dirty="0">
                <a:solidFill>
                  <a:srgbClr val="00599C"/>
                </a:solidFill>
                <a:effectLst/>
                <a:latin typeface="Source Sans Pro" panose="020B0503030403020204" pitchFamily="34" charset="0"/>
                <a:hlinkClick r:id="rId6" tooltip="Exempt Organizations – Affirmation Letters"/>
              </a:rPr>
              <a:t>affirmation letter</a:t>
            </a:r>
            <a:r>
              <a:rPr lang="en-US" b="0" i="0" dirty="0">
                <a:solidFill>
                  <a:srgbClr val="1B1B1B"/>
                </a:solidFill>
                <a:effectLst/>
                <a:latin typeface="Source Sans Pro" panose="020B0503030403020204" pitchFamily="34" charset="0"/>
              </a:rPr>
              <a:t> showing an organization's new name and/or address and affirming the section of the Internal Revenue Code under which IRS records show the organization as tax-exempt and whether contributions to the organization are deductible.</a:t>
            </a:r>
            <a:endParaRPr lang="en-US" sz="2200" kern="0" dirty="0"/>
          </a:p>
        </p:txBody>
      </p:sp>
    </p:spTree>
    <p:extLst>
      <p:ext uri="{BB962C8B-B14F-4D97-AF65-F5344CB8AC3E}">
        <p14:creationId xmlns:p14="http://schemas.microsoft.com/office/powerpoint/2010/main" val="16728973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 Third Party Payment Apps</a:t>
            </a:r>
          </a:p>
        </p:txBody>
      </p:sp>
      <p:sp>
        <p:nvSpPr>
          <p:cNvPr id="4" name="TextBox 3">
            <a:extLst>
              <a:ext uri="{FF2B5EF4-FFF2-40B4-BE49-F238E27FC236}">
                <a16:creationId xmlns:a16="http://schemas.microsoft.com/office/drawing/2014/main" id="{3DE019F5-BD6A-4AEA-B8A1-D4AA8FC65797}"/>
              </a:ext>
            </a:extLst>
          </p:cNvPr>
          <p:cNvSpPr txBox="1"/>
          <p:nvPr/>
        </p:nvSpPr>
        <p:spPr>
          <a:xfrm>
            <a:off x="1955935" y="1371600"/>
            <a:ext cx="5134708" cy="553998"/>
          </a:xfrm>
          <a:prstGeom prst="rect">
            <a:avLst/>
          </a:prstGeom>
          <a:noFill/>
        </p:spPr>
        <p:txBody>
          <a:bodyPr wrap="square" rtlCol="0">
            <a:spAutoFit/>
          </a:bodyPr>
          <a:lstStyle/>
          <a:p>
            <a:pPr algn="ctr"/>
            <a:r>
              <a:rPr lang="en-US" sz="3000" dirty="0">
                <a:solidFill>
                  <a:srgbClr val="FF0000"/>
                </a:solidFill>
              </a:rPr>
              <a:t>**Reminder**</a:t>
            </a:r>
          </a:p>
        </p:txBody>
      </p:sp>
      <p:pic>
        <p:nvPicPr>
          <p:cNvPr id="3" name="Picture 2">
            <a:extLst>
              <a:ext uri="{FF2B5EF4-FFF2-40B4-BE49-F238E27FC236}">
                <a16:creationId xmlns:a16="http://schemas.microsoft.com/office/drawing/2014/main" id="{06C08CAA-EA0E-4045-9AA6-057E5B2D2BE0}"/>
              </a:ext>
            </a:extLst>
          </p:cNvPr>
          <p:cNvPicPr>
            <a:picLocks noChangeAspect="1"/>
          </p:cNvPicPr>
          <p:nvPr/>
        </p:nvPicPr>
        <p:blipFill>
          <a:blip r:embed="rId3"/>
          <a:stretch>
            <a:fillRect/>
          </a:stretch>
        </p:blipFill>
        <p:spPr>
          <a:xfrm>
            <a:off x="298332" y="2004601"/>
            <a:ext cx="8547333" cy="3048264"/>
          </a:xfrm>
          <a:prstGeom prst="rect">
            <a:avLst/>
          </a:prstGeom>
        </p:spPr>
      </p:pic>
    </p:spTree>
    <p:extLst>
      <p:ext uri="{BB962C8B-B14F-4D97-AF65-F5344CB8AC3E}">
        <p14:creationId xmlns:p14="http://schemas.microsoft.com/office/powerpoint/2010/main" val="1821526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Establishment/Operation</a:t>
            </a:r>
          </a:p>
        </p:txBody>
      </p:sp>
      <p:sp>
        <p:nvSpPr>
          <p:cNvPr id="4" name="TextBox 3">
            <a:extLst>
              <a:ext uri="{FF2B5EF4-FFF2-40B4-BE49-F238E27FC236}">
                <a16:creationId xmlns:a16="http://schemas.microsoft.com/office/drawing/2014/main" id="{9704785E-5D4F-A834-A117-B2B180484EEE}"/>
              </a:ext>
            </a:extLst>
          </p:cNvPr>
          <p:cNvSpPr txBox="1"/>
          <p:nvPr/>
        </p:nvSpPr>
        <p:spPr>
          <a:xfrm>
            <a:off x="324463" y="2523268"/>
            <a:ext cx="8495071" cy="2480679"/>
          </a:xfrm>
          <a:prstGeom prst="rect">
            <a:avLst/>
          </a:prstGeom>
          <a:noFill/>
        </p:spPr>
        <p:txBody>
          <a:bodyPr wrap="square" rtlCol="0">
            <a:spAutoFit/>
          </a:bodyPr>
          <a:lstStyle/>
          <a:p>
            <a:pPr marL="3175" indent="0" algn="ctr">
              <a:lnSpc>
                <a:spcPct val="90000"/>
              </a:lnSpc>
              <a:spcBef>
                <a:spcPct val="5000"/>
              </a:spcBef>
              <a:buClr>
                <a:schemeClr val="tx2"/>
              </a:buClr>
              <a:buFont typeface="Wingdings" pitchFamily="2" charset="2"/>
              <a:buNone/>
            </a:pPr>
            <a:r>
              <a:rPr lang="en-US" sz="3200" kern="0" dirty="0">
                <a:solidFill>
                  <a:srgbClr val="FF0000"/>
                </a:solidFill>
                <a:latin typeface="+mn-lt"/>
              </a:rPr>
              <a:t>**Orgs that remain in a non-compliant status will be referred to the MSG/CC for dissolution &amp; could face State and Federal level repercussions**</a:t>
            </a:r>
          </a:p>
          <a:p>
            <a:pPr marL="342900"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029272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1645674" y="2401529"/>
            <a:ext cx="5852652" cy="2054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lnSpc>
                <a:spcPct val="200000"/>
              </a:lnSpc>
              <a:spcBef>
                <a:spcPct val="50000"/>
              </a:spcBef>
              <a:buNone/>
            </a:pPr>
            <a:r>
              <a:rPr lang="en-US" sz="6600" kern="0" dirty="0"/>
              <a:t>QUESTIONS?</a:t>
            </a:r>
          </a:p>
        </p:txBody>
      </p:sp>
      <p:sp>
        <p:nvSpPr>
          <p:cNvPr id="2" name="TextBox 1">
            <a:extLst>
              <a:ext uri="{FF2B5EF4-FFF2-40B4-BE49-F238E27FC236}">
                <a16:creationId xmlns:a16="http://schemas.microsoft.com/office/drawing/2014/main" id="{D3DBEAE1-6EDD-703C-E40B-32E62448C8C5}"/>
              </a:ext>
            </a:extLst>
          </p:cNvPr>
          <p:cNvSpPr txBox="1"/>
          <p:nvPr/>
        </p:nvSpPr>
        <p:spPr>
          <a:xfrm>
            <a:off x="6131293" y="6160168"/>
            <a:ext cx="2906829" cy="261610"/>
          </a:xfrm>
          <a:prstGeom prst="rect">
            <a:avLst/>
          </a:prstGeom>
          <a:noFill/>
        </p:spPr>
        <p:txBody>
          <a:bodyPr wrap="square" rtlCol="0">
            <a:spAutoFit/>
          </a:bodyPr>
          <a:lstStyle/>
          <a:p>
            <a:r>
              <a:rPr lang="en-US" sz="1100" b="0" dirty="0"/>
              <a:t>Last edited on 4/18/23 by Sydney McCabe </a:t>
            </a:r>
          </a:p>
        </p:txBody>
      </p:sp>
    </p:spTree>
    <p:extLst>
      <p:ext uri="{BB962C8B-B14F-4D97-AF65-F5344CB8AC3E}">
        <p14:creationId xmlns:p14="http://schemas.microsoft.com/office/powerpoint/2010/main" val="3245250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746390"/>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The Request Process</a:t>
            </a:r>
          </a:p>
        </p:txBody>
      </p:sp>
    </p:spTree>
    <p:extLst>
      <p:ext uri="{BB962C8B-B14F-4D97-AF65-F5344CB8AC3E}">
        <p14:creationId xmlns:p14="http://schemas.microsoft.com/office/powerpoint/2010/main" val="3699656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B4E8DE-7568-9874-FDF5-2BB932566EFA}"/>
              </a:ext>
            </a:extLst>
          </p:cNvPr>
          <p:cNvSpPr txBox="1"/>
          <p:nvPr/>
        </p:nvSpPr>
        <p:spPr>
          <a:xfrm>
            <a:off x="4781748" y="1489756"/>
            <a:ext cx="4130111" cy="4651979"/>
          </a:xfrm>
          <a:prstGeom prst="rect">
            <a:avLst/>
          </a:prstGeom>
          <a:noFill/>
        </p:spPr>
        <p:txBody>
          <a:bodyPr wrap="square" rtlCol="0">
            <a:spAutoFit/>
          </a:bodyPr>
          <a:lstStyle/>
          <a:p>
            <a:pPr>
              <a:lnSpc>
                <a:spcPct val="150000"/>
              </a:lnSpc>
            </a:pPr>
            <a:r>
              <a:rPr lang="en-US" dirty="0"/>
              <a:t>THIS IS A LONG PROCESS SO PLEASE PLAN ACCORDINGLY </a:t>
            </a:r>
          </a:p>
          <a:p>
            <a:pPr marL="342900" indent="-342900">
              <a:lnSpc>
                <a:spcPct val="150000"/>
              </a:lnSpc>
              <a:buFont typeface="Arial" panose="020B0604020202020204" pitchFamily="34" charset="0"/>
              <a:buChar char="•"/>
            </a:pPr>
            <a:r>
              <a:rPr lang="en-US" b="0" dirty="0"/>
              <a:t>We understand things can pop up quickly, but this is a combined effort across several offices - everyone is busy!</a:t>
            </a:r>
          </a:p>
          <a:p>
            <a:pPr marL="342900" indent="-342900">
              <a:lnSpc>
                <a:spcPct val="150000"/>
              </a:lnSpc>
              <a:buFont typeface="Arial" panose="020B0604020202020204" pitchFamily="34" charset="0"/>
              <a:buChar char="•"/>
            </a:pPr>
            <a:r>
              <a:rPr lang="en-US" b="0" dirty="0"/>
              <a:t>Allow a minimum of 3 weeks for approval but know this is not a guarantee.</a:t>
            </a:r>
          </a:p>
          <a:p>
            <a:pPr>
              <a:lnSpc>
                <a:spcPct val="150000"/>
              </a:lnSpc>
            </a:pPr>
            <a:endParaRPr lang="en-US" b="0" dirty="0"/>
          </a:p>
        </p:txBody>
      </p:sp>
      <p:sp>
        <p:nvSpPr>
          <p:cNvPr id="2" name="Title 1">
            <a:extLst>
              <a:ext uri="{FF2B5EF4-FFF2-40B4-BE49-F238E27FC236}">
                <a16:creationId xmlns:a16="http://schemas.microsoft.com/office/drawing/2014/main" id="{11458B35-325B-C5C0-0B74-E4E351B655C6}"/>
              </a:ext>
            </a:extLst>
          </p:cNvPr>
          <p:cNvSpPr>
            <a:spLocks noGrp="1"/>
          </p:cNvSpPr>
          <p:nvPr>
            <p:ph type="title"/>
          </p:nvPr>
        </p:nvSpPr>
        <p:spPr>
          <a:xfrm>
            <a:off x="373062" y="103981"/>
            <a:ext cx="8397875" cy="1011237"/>
          </a:xfrm>
        </p:spPr>
        <p:txBody>
          <a:bodyPr/>
          <a:lstStyle/>
          <a:p>
            <a:pPr algn="ctr"/>
            <a:r>
              <a:rPr lang="en-US" i="0" dirty="0"/>
              <a:t>Fundraiser Request Process</a:t>
            </a:r>
          </a:p>
        </p:txBody>
      </p:sp>
      <p:sp>
        <p:nvSpPr>
          <p:cNvPr id="5" name="TextBox 4">
            <a:extLst>
              <a:ext uri="{FF2B5EF4-FFF2-40B4-BE49-F238E27FC236}">
                <a16:creationId xmlns:a16="http://schemas.microsoft.com/office/drawing/2014/main" id="{DAB7CF7B-9B00-CA7B-3757-CF26736EC329}"/>
              </a:ext>
            </a:extLst>
          </p:cNvPr>
          <p:cNvSpPr txBox="1"/>
          <p:nvPr/>
        </p:nvSpPr>
        <p:spPr>
          <a:xfrm>
            <a:off x="4640826" y="1359770"/>
            <a:ext cx="4109886" cy="400110"/>
          </a:xfrm>
          <a:prstGeom prst="rect">
            <a:avLst/>
          </a:prstGeom>
          <a:noFill/>
        </p:spPr>
        <p:txBody>
          <a:bodyPr wrap="square" rtlCol="0">
            <a:spAutoFit/>
          </a:bodyPr>
          <a:lstStyle/>
          <a:p>
            <a:pPr algn="ctr"/>
            <a:endParaRPr lang="en-US" dirty="0"/>
          </a:p>
        </p:txBody>
      </p:sp>
      <p:graphicFrame>
        <p:nvGraphicFramePr>
          <p:cNvPr id="9" name="Table 8">
            <a:extLst>
              <a:ext uri="{FF2B5EF4-FFF2-40B4-BE49-F238E27FC236}">
                <a16:creationId xmlns:a16="http://schemas.microsoft.com/office/drawing/2014/main" id="{52512B44-9F82-C7D8-1682-815CA60366DC}"/>
              </a:ext>
            </a:extLst>
          </p:cNvPr>
          <p:cNvGraphicFramePr>
            <a:graphicFrameLocks noGrp="1"/>
          </p:cNvGraphicFramePr>
          <p:nvPr>
            <p:extLst>
              <p:ext uri="{D42A27DB-BD31-4B8C-83A1-F6EECF244321}">
                <p14:modId xmlns:p14="http://schemas.microsoft.com/office/powerpoint/2010/main" val="1066302839"/>
              </p:ext>
            </p:extLst>
          </p:nvPr>
        </p:nvGraphicFramePr>
        <p:xfrm>
          <a:off x="255637" y="1359770"/>
          <a:ext cx="4385189" cy="4911953"/>
        </p:xfrm>
        <a:graphic>
          <a:graphicData uri="http://schemas.openxmlformats.org/drawingml/2006/table">
            <a:tbl>
              <a:tblPr firstRow="1" firstCol="1" bandRow="1">
                <a:tableStyleId>{93296810-A885-4BE3-A3E7-6D5BEEA58F35}</a:tableStyleId>
              </a:tblPr>
              <a:tblGrid>
                <a:gridCol w="1497600">
                  <a:extLst>
                    <a:ext uri="{9D8B030D-6E8A-4147-A177-3AD203B41FA5}">
                      <a16:colId xmlns:a16="http://schemas.microsoft.com/office/drawing/2014/main" val="4171056612"/>
                    </a:ext>
                  </a:extLst>
                </a:gridCol>
                <a:gridCol w="1036506">
                  <a:extLst>
                    <a:ext uri="{9D8B030D-6E8A-4147-A177-3AD203B41FA5}">
                      <a16:colId xmlns:a16="http://schemas.microsoft.com/office/drawing/2014/main" val="1909989597"/>
                    </a:ext>
                  </a:extLst>
                </a:gridCol>
                <a:gridCol w="1007729">
                  <a:extLst>
                    <a:ext uri="{9D8B030D-6E8A-4147-A177-3AD203B41FA5}">
                      <a16:colId xmlns:a16="http://schemas.microsoft.com/office/drawing/2014/main" val="3740993102"/>
                    </a:ext>
                  </a:extLst>
                </a:gridCol>
                <a:gridCol w="843354">
                  <a:extLst>
                    <a:ext uri="{9D8B030D-6E8A-4147-A177-3AD203B41FA5}">
                      <a16:colId xmlns:a16="http://schemas.microsoft.com/office/drawing/2014/main" val="1461265191"/>
                    </a:ext>
                  </a:extLst>
                </a:gridCol>
              </a:tblGrid>
              <a:tr h="777823">
                <a:tc>
                  <a:txBody>
                    <a:bodyPr/>
                    <a:lstStyle/>
                    <a:p>
                      <a:pPr marL="0" marR="0">
                        <a:lnSpc>
                          <a:spcPct val="115000"/>
                        </a:lnSpc>
                        <a:spcBef>
                          <a:spcPts val="0"/>
                        </a:spcBef>
                        <a:spcAft>
                          <a:spcPts val="0"/>
                        </a:spcAft>
                      </a:pPr>
                      <a:r>
                        <a:rPr lang="en-US" sz="1200" u="sng" dirty="0">
                          <a:effectLst/>
                        </a:rPr>
                        <a:t>Office:</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u="sng" dirty="0">
                          <a:effectLst/>
                        </a:rPr>
                        <a:t>Action:</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u="sng" dirty="0">
                          <a:effectLst/>
                        </a:rPr>
                        <a:t>Last Name/Rank/Date:</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u="sng" dirty="0">
                          <a:effectLst/>
                        </a:rPr>
                        <a:t>Remarks:</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43620493"/>
                  </a:ext>
                </a:extLst>
              </a:tr>
              <a:tr h="751669">
                <a:tc>
                  <a:txBody>
                    <a:bodyPr/>
                    <a:lstStyle/>
                    <a:p>
                      <a:pPr marL="0" marR="0">
                        <a:lnSpc>
                          <a:spcPct val="115000"/>
                        </a:lnSpc>
                        <a:spcBef>
                          <a:spcPts val="0"/>
                        </a:spcBef>
                        <a:spcAft>
                          <a:spcPts val="0"/>
                        </a:spcAft>
                      </a:pPr>
                      <a:r>
                        <a:rPr lang="en-US" sz="1200" dirty="0">
                          <a:effectLst/>
                          <a:latin typeface="+mn-lt"/>
                        </a:rPr>
                        <a:t>1 SOFSS/FSRF </a:t>
                      </a:r>
                    </a:p>
                    <a:p>
                      <a:pPr marL="0" marR="0">
                        <a:lnSpc>
                          <a:spcPct val="115000"/>
                        </a:lnSpc>
                        <a:spcBef>
                          <a:spcPts val="0"/>
                        </a:spcBef>
                        <a:spcAft>
                          <a:spcPts val="0"/>
                        </a:spcAft>
                      </a:pPr>
                      <a:endParaRPr lang="en-US" sz="1100" dirty="0">
                        <a:effectLst/>
                        <a:latin typeface="+mn-lt"/>
                        <a:ea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latin typeface="+mn-lt"/>
                          <a:ea typeface="Calibri" panose="020F0502020204030204" pitchFamily="34" charset="0"/>
                        </a:rPr>
                        <a:t>Coordination</a:t>
                      </a: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endParaRPr lang="en-US" sz="100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1026910700"/>
                  </a:ext>
                </a:extLst>
              </a:tr>
              <a:tr h="698839">
                <a:tc>
                  <a:txBody>
                    <a:bodyPr/>
                    <a:lstStyle/>
                    <a:p>
                      <a:pPr marL="0" marR="0">
                        <a:lnSpc>
                          <a:spcPct val="115000"/>
                        </a:lnSpc>
                        <a:spcBef>
                          <a:spcPts val="0"/>
                        </a:spcBef>
                        <a:spcAft>
                          <a:spcPts val="0"/>
                        </a:spcAft>
                      </a:pPr>
                      <a:r>
                        <a:rPr lang="en-US" sz="1200" dirty="0">
                          <a:effectLst/>
                        </a:rPr>
                        <a:t>1 SOW/JA</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rPr>
                        <a:t>Legal Review</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r>
                        <a:rPr lang="en-US" sz="1000" dirty="0">
                          <a:effectLst/>
                          <a:latin typeface="Times New Roman" panose="02020603050405020304" pitchFamily="18" charset="0"/>
                        </a:rPr>
                        <a:t>*Two Week Process</a:t>
                      </a:r>
                    </a:p>
                  </a:txBody>
                  <a:tcPr marL="68580" marR="68580" marT="0" marB="0"/>
                </a:tc>
                <a:extLst>
                  <a:ext uri="{0D108BD9-81ED-4DB2-BD59-A6C34878D82A}">
                    <a16:rowId xmlns:a16="http://schemas.microsoft.com/office/drawing/2014/main" val="1926237074"/>
                  </a:ext>
                </a:extLst>
              </a:tr>
              <a:tr h="777823">
                <a:tc>
                  <a:txBody>
                    <a:bodyPr/>
                    <a:lstStyle/>
                    <a:p>
                      <a:pPr marL="0" marR="0">
                        <a:lnSpc>
                          <a:spcPct val="115000"/>
                        </a:lnSpc>
                        <a:spcBef>
                          <a:spcPts val="0"/>
                        </a:spcBef>
                        <a:spcAft>
                          <a:spcPts val="0"/>
                        </a:spcAft>
                      </a:pPr>
                      <a:r>
                        <a:rPr lang="en-US" sz="1200" dirty="0">
                          <a:effectLst/>
                        </a:rPr>
                        <a:t>1 SOFSS/FSRF </a:t>
                      </a:r>
                      <a:endParaRPr lang="en-US" sz="1100" dirty="0">
                        <a:effectLst/>
                      </a:endParaRPr>
                    </a:p>
                  </a:txBody>
                  <a:tcPr marL="68580" marR="68580" marT="0" marB="0"/>
                </a:tc>
                <a:tc>
                  <a:txBody>
                    <a:bodyPr/>
                    <a:lstStyle/>
                    <a:p>
                      <a:pPr marL="0" marR="0">
                        <a:lnSpc>
                          <a:spcPct val="115000"/>
                        </a:lnSpc>
                        <a:spcBef>
                          <a:spcPts val="0"/>
                        </a:spcBef>
                        <a:spcAft>
                          <a:spcPts val="0"/>
                        </a:spcAft>
                      </a:pPr>
                      <a:r>
                        <a:rPr lang="en-US" sz="1200" dirty="0">
                          <a:effectLst/>
                        </a:rPr>
                        <a:t>Coordination</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endParaRPr lang="en-US" sz="100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1141169763"/>
                  </a:ext>
                </a:extLst>
              </a:tr>
              <a:tr h="375992">
                <a:tc>
                  <a:txBody>
                    <a:bodyPr/>
                    <a:lstStyle/>
                    <a:p>
                      <a:pPr marL="0" marR="0">
                        <a:lnSpc>
                          <a:spcPct val="115000"/>
                        </a:lnSpc>
                        <a:spcBef>
                          <a:spcPts val="0"/>
                        </a:spcBef>
                        <a:spcAft>
                          <a:spcPts val="0"/>
                        </a:spcAft>
                      </a:pPr>
                      <a:r>
                        <a:rPr lang="en-US" sz="1200" dirty="0">
                          <a:effectLst/>
                        </a:rPr>
                        <a:t>1 SOFSS/FSR</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rPr>
                        <a:t>Review</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endParaRPr lang="en-US" sz="1000" dirty="0">
                        <a:effectLst/>
                        <a:latin typeface="Times New Roman" panose="02020603050405020304" pitchFamily="18" charset="0"/>
                      </a:endParaRPr>
                    </a:p>
                  </a:txBody>
                  <a:tcPr marL="68580" marR="68580" marT="0" marB="0"/>
                </a:tc>
                <a:tc>
                  <a:txBody>
                    <a:bodyPr/>
                    <a:lstStyle/>
                    <a:p>
                      <a:endParaRPr lang="en-US" sz="100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3513865184"/>
                  </a:ext>
                </a:extLst>
              </a:tr>
              <a:tr h="375992">
                <a:tc>
                  <a:txBody>
                    <a:bodyPr/>
                    <a:lstStyle/>
                    <a:p>
                      <a:pPr marL="0" marR="0">
                        <a:lnSpc>
                          <a:spcPct val="115000"/>
                        </a:lnSpc>
                        <a:spcBef>
                          <a:spcPts val="0"/>
                        </a:spcBef>
                        <a:spcAft>
                          <a:spcPts val="0"/>
                        </a:spcAft>
                      </a:pPr>
                      <a:r>
                        <a:rPr lang="en-US" sz="1200" dirty="0">
                          <a:effectLst/>
                        </a:rPr>
                        <a:t>1 SOFSS/CSS</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rPr>
                        <a:t>Review</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endParaRPr lang="en-US" sz="1000" dirty="0">
                        <a:effectLst/>
                        <a:latin typeface="Times New Roman" panose="02020603050405020304" pitchFamily="18" charset="0"/>
                      </a:endParaRPr>
                    </a:p>
                  </a:txBody>
                  <a:tcPr marL="68580" marR="68580" marT="0" marB="0"/>
                </a:tc>
                <a:tc>
                  <a:txBody>
                    <a:bodyPr/>
                    <a:lstStyle/>
                    <a:p>
                      <a:endParaRPr lang="en-US" sz="100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3120774486"/>
                  </a:ext>
                </a:extLst>
              </a:tr>
              <a:tr h="375992">
                <a:tc>
                  <a:txBody>
                    <a:bodyPr/>
                    <a:lstStyle/>
                    <a:p>
                      <a:pPr marL="0" marR="0">
                        <a:lnSpc>
                          <a:spcPct val="115000"/>
                        </a:lnSpc>
                        <a:spcBef>
                          <a:spcPts val="0"/>
                        </a:spcBef>
                        <a:spcAft>
                          <a:spcPts val="0"/>
                        </a:spcAft>
                      </a:pPr>
                      <a:r>
                        <a:rPr lang="en-US" sz="1200" dirty="0">
                          <a:effectLst/>
                        </a:rPr>
                        <a:t>1 SOFSS/CC</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200" dirty="0">
                          <a:effectLst/>
                        </a:rPr>
                        <a:t>Signature </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endParaRPr lang="en-US" sz="1000" dirty="0">
                        <a:effectLst/>
                        <a:latin typeface="Times New Roman" panose="02020603050405020304" pitchFamily="18" charset="0"/>
                      </a:endParaRPr>
                    </a:p>
                  </a:txBody>
                  <a:tcPr marL="68580" marR="68580" marT="0" marB="0"/>
                </a:tc>
                <a:tc>
                  <a:txBody>
                    <a:bodyPr/>
                    <a:lstStyle/>
                    <a:p>
                      <a:endParaRPr lang="en-US" sz="100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2132252545"/>
                  </a:ext>
                </a:extLst>
              </a:tr>
              <a:tr h="777823">
                <a:tc>
                  <a:txBody>
                    <a:bodyPr/>
                    <a:lstStyle/>
                    <a:p>
                      <a:pPr marL="0" marR="0">
                        <a:lnSpc>
                          <a:spcPct val="115000"/>
                        </a:lnSpc>
                        <a:spcBef>
                          <a:spcPts val="0"/>
                        </a:spcBef>
                        <a:spcAft>
                          <a:spcPts val="0"/>
                        </a:spcAft>
                      </a:pPr>
                      <a:r>
                        <a:rPr lang="en-US" sz="1200" dirty="0">
                          <a:effectLst/>
                        </a:rPr>
                        <a:t>1 SOFSS/FSRF </a:t>
                      </a:r>
                      <a:endParaRPr lang="en-US" sz="1100" dirty="0">
                        <a:effectLst/>
                      </a:endParaRPr>
                    </a:p>
                  </a:txBody>
                  <a:tcPr marL="68580" marR="68580" marT="0" marB="0"/>
                </a:tc>
                <a:tc>
                  <a:txBody>
                    <a:bodyPr/>
                    <a:lstStyle/>
                    <a:p>
                      <a:pPr marL="0" marR="0">
                        <a:lnSpc>
                          <a:spcPct val="115000"/>
                        </a:lnSpc>
                        <a:spcBef>
                          <a:spcPts val="0"/>
                        </a:spcBef>
                        <a:spcAft>
                          <a:spcPts val="0"/>
                        </a:spcAft>
                      </a:pPr>
                      <a:r>
                        <a:rPr lang="en-US" sz="1200" dirty="0">
                          <a:effectLst/>
                        </a:rPr>
                        <a:t>Action</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endParaRPr lang="en-US" sz="1000" dirty="0">
                        <a:effectLst/>
                        <a:latin typeface="Times New Roman" panose="02020603050405020304" pitchFamily="18" charset="0"/>
                      </a:endParaRPr>
                    </a:p>
                  </a:txBody>
                  <a:tcPr marL="68580" marR="68580" marT="0" marB="0"/>
                </a:tc>
                <a:tc>
                  <a:txBody>
                    <a:bodyPr/>
                    <a:lstStyle/>
                    <a:p>
                      <a:endParaRPr lang="en-US" sz="100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2079966687"/>
                  </a:ext>
                </a:extLst>
              </a:tr>
            </a:tbl>
          </a:graphicData>
        </a:graphic>
      </p:graphicFrame>
    </p:spTree>
    <p:extLst>
      <p:ext uri="{BB962C8B-B14F-4D97-AF65-F5344CB8AC3E}">
        <p14:creationId xmlns:p14="http://schemas.microsoft.com/office/powerpoint/2010/main" val="2334240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C2A5E-79FD-042F-DBAB-422F8CCBAE74}"/>
              </a:ext>
            </a:extLst>
          </p:cNvPr>
          <p:cNvSpPr>
            <a:spLocks noGrp="1"/>
          </p:cNvSpPr>
          <p:nvPr>
            <p:ph idx="1"/>
          </p:nvPr>
        </p:nvSpPr>
        <p:spPr>
          <a:xfrm>
            <a:off x="373062" y="1297859"/>
            <a:ext cx="8397875" cy="5083276"/>
          </a:xfrm>
        </p:spPr>
        <p:txBody>
          <a:bodyPr/>
          <a:lstStyle/>
          <a:p>
            <a:pPr marL="457200" indent="-457200">
              <a:buFont typeface="+mj-lt"/>
              <a:buAutoNum type="arabicParenR"/>
            </a:pPr>
            <a:r>
              <a:rPr lang="en-US" sz="2200" dirty="0"/>
              <a:t>Fundraiser (Selling of items &amp; services of value)</a:t>
            </a:r>
          </a:p>
          <a:p>
            <a:pPr lvl="2">
              <a:buFont typeface="Arial" panose="020B0604020202020204" pitchFamily="34" charset="0"/>
              <a:buChar char="•"/>
            </a:pPr>
            <a:r>
              <a:rPr lang="en-US" sz="2200" b="0" dirty="0"/>
              <a:t>UAs &amp; POs (UAs on-base only)</a:t>
            </a:r>
          </a:p>
          <a:p>
            <a:pPr lvl="2">
              <a:buFont typeface="Arial" panose="020B0604020202020204" pitchFamily="34" charset="0"/>
              <a:buChar char="•"/>
            </a:pPr>
            <a:r>
              <a:rPr lang="en-US" sz="2200" b="0" dirty="0"/>
              <a:t>Can include solicitation for POs</a:t>
            </a:r>
          </a:p>
          <a:p>
            <a:pPr lvl="2">
              <a:buFont typeface="Arial" panose="020B0604020202020204" pitchFamily="34" charset="0"/>
              <a:buChar char="•"/>
            </a:pPr>
            <a:r>
              <a:rPr lang="en-US" sz="2200" b="0" dirty="0"/>
              <a:t>3 per quarter on base </a:t>
            </a:r>
          </a:p>
          <a:p>
            <a:pPr marL="457200" indent="-457200">
              <a:buFont typeface="+mj-lt"/>
              <a:buAutoNum type="arabicParenR"/>
            </a:pPr>
            <a:r>
              <a:rPr lang="en-US" sz="2200" dirty="0"/>
              <a:t>Solicitation (Seeking items or cash as a gift)</a:t>
            </a:r>
          </a:p>
          <a:p>
            <a:pPr marL="860425" lvl="1" indent="-457200">
              <a:buFont typeface="Arial" panose="020B0604020202020204" pitchFamily="34" charset="0"/>
              <a:buChar char="•"/>
            </a:pPr>
            <a:r>
              <a:rPr lang="en-US" sz="2200" b="0" dirty="0"/>
              <a:t>POs only </a:t>
            </a:r>
          </a:p>
          <a:p>
            <a:pPr marL="860425" lvl="1" indent="-457200">
              <a:buFont typeface="Arial" panose="020B0604020202020204" pitchFamily="34" charset="0"/>
              <a:buChar char="•"/>
            </a:pPr>
            <a:r>
              <a:rPr lang="en-US" sz="2200" b="0" dirty="0"/>
              <a:t>Must be off base </a:t>
            </a:r>
          </a:p>
          <a:p>
            <a:pPr marL="457200" indent="-457200">
              <a:buFont typeface="+mj-lt"/>
              <a:buAutoNum type="arabicParenR"/>
            </a:pPr>
            <a:r>
              <a:rPr lang="en-US" sz="2200" dirty="0"/>
              <a:t>In-Kind Collection (Ex: Clothing &amp; food drives)</a:t>
            </a:r>
          </a:p>
          <a:p>
            <a:pPr lvl="1">
              <a:buFont typeface="Arial" panose="020B0604020202020204" pitchFamily="34" charset="0"/>
              <a:buChar char="•"/>
            </a:pPr>
            <a:r>
              <a:rPr lang="en-US" sz="2200" b="0" dirty="0"/>
              <a:t>UAs &amp; POs (UAs on-base only)</a:t>
            </a:r>
          </a:p>
          <a:p>
            <a:pPr lvl="1">
              <a:buFont typeface="Arial" panose="020B0604020202020204" pitchFamily="34" charset="0"/>
              <a:buChar char="•"/>
            </a:pPr>
            <a:r>
              <a:rPr lang="en-US" sz="2200" b="0" dirty="0"/>
              <a:t>Different from soliciting as requesting org is not benefiting</a:t>
            </a:r>
          </a:p>
          <a:p>
            <a:pPr marL="457200" indent="-457200">
              <a:buFont typeface="+mj-lt"/>
              <a:buAutoNum type="arabicParenR"/>
            </a:pPr>
            <a:r>
              <a:rPr lang="en-US" sz="2200" dirty="0"/>
              <a:t>Free to attend events (ex: Heritage or Pride month events)</a:t>
            </a:r>
          </a:p>
          <a:p>
            <a:pPr marL="746125" lvl="1" indent="-342900">
              <a:buFont typeface="Arial" panose="020B0604020202020204" pitchFamily="34" charset="0"/>
              <a:buChar char="•"/>
            </a:pPr>
            <a:r>
              <a:rPr lang="en-US" sz="2200" b="0" dirty="0"/>
              <a:t>Event must still be reviewed and FSS/CC notified </a:t>
            </a:r>
          </a:p>
          <a:p>
            <a:pPr lvl="2">
              <a:buFont typeface="Arial" panose="020B0604020202020204" pitchFamily="34" charset="0"/>
              <a:buChar char="•"/>
            </a:pPr>
            <a:endParaRPr lang="en-US" sz="2400" b="0" dirty="0"/>
          </a:p>
          <a:p>
            <a:pPr lvl="2">
              <a:buFont typeface="Arial" panose="020B0604020202020204" pitchFamily="34" charset="0"/>
              <a:buChar char="•"/>
            </a:pPr>
            <a:endParaRPr lang="en-US" sz="2400" b="0" dirty="0"/>
          </a:p>
          <a:p>
            <a:pPr lvl="2">
              <a:buFont typeface="Arial" panose="020B0604020202020204" pitchFamily="34" charset="0"/>
              <a:buChar char="•"/>
            </a:pPr>
            <a:endParaRPr lang="en-US" sz="2400" b="0" dirty="0"/>
          </a:p>
          <a:p>
            <a:pPr marL="0" indent="0">
              <a:buNone/>
            </a:pPr>
            <a:r>
              <a:rPr lang="en-US" sz="2400" dirty="0"/>
              <a:t>	</a:t>
            </a:r>
            <a:endParaRPr lang="en-US" dirty="0"/>
          </a:p>
          <a:p>
            <a:pPr lvl="2"/>
            <a:endParaRPr lang="en-US" dirty="0"/>
          </a:p>
        </p:txBody>
      </p:sp>
      <p:sp>
        <p:nvSpPr>
          <p:cNvPr id="5" name="Title 1">
            <a:extLst>
              <a:ext uri="{FF2B5EF4-FFF2-40B4-BE49-F238E27FC236}">
                <a16:creationId xmlns:a16="http://schemas.microsoft.com/office/drawing/2014/main" id="{6174F609-31BA-6288-EF13-23EA6E00B387}"/>
              </a:ext>
            </a:extLst>
          </p:cNvPr>
          <p:cNvSpPr>
            <a:spLocks noGrp="1"/>
          </p:cNvSpPr>
          <p:nvPr>
            <p:ph type="title"/>
          </p:nvPr>
        </p:nvSpPr>
        <p:spPr>
          <a:xfrm>
            <a:off x="1351960" y="112099"/>
            <a:ext cx="6440078" cy="1011237"/>
          </a:xfrm>
        </p:spPr>
        <p:txBody>
          <a:bodyPr/>
          <a:lstStyle/>
          <a:p>
            <a:pPr algn="ctr"/>
            <a:r>
              <a:rPr lang="en-US" i="0" dirty="0"/>
              <a:t>Types of Requests </a:t>
            </a:r>
          </a:p>
        </p:txBody>
      </p:sp>
    </p:spTree>
    <p:extLst>
      <p:ext uri="{BB962C8B-B14F-4D97-AF65-F5344CB8AC3E}">
        <p14:creationId xmlns:p14="http://schemas.microsoft.com/office/powerpoint/2010/main" val="2746202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C2A5E-79FD-042F-DBAB-422F8CCBAE74}"/>
              </a:ext>
            </a:extLst>
          </p:cNvPr>
          <p:cNvSpPr>
            <a:spLocks noGrp="1"/>
          </p:cNvSpPr>
          <p:nvPr>
            <p:ph idx="1"/>
          </p:nvPr>
        </p:nvSpPr>
        <p:spPr>
          <a:xfrm>
            <a:off x="137652" y="1297859"/>
            <a:ext cx="8878529" cy="5083276"/>
          </a:xfrm>
        </p:spPr>
        <p:txBody>
          <a:bodyPr/>
          <a:lstStyle/>
          <a:p>
            <a:r>
              <a:rPr lang="en-US" sz="2400" dirty="0"/>
              <a:t>Go through the checklist:</a:t>
            </a:r>
          </a:p>
          <a:p>
            <a:pPr lvl="1">
              <a:buFont typeface="Wingdings" panose="05000000000000000000" pitchFamily="2" charset="2"/>
              <a:buChar char="q"/>
            </a:pPr>
            <a:r>
              <a:rPr lang="en-US" dirty="0"/>
              <a:t>Signatures?</a:t>
            </a:r>
          </a:p>
          <a:p>
            <a:pPr lvl="2">
              <a:buFont typeface="Wingdings" panose="05000000000000000000" pitchFamily="2" charset="2"/>
              <a:buChar char="q"/>
            </a:pPr>
            <a:r>
              <a:rPr lang="en-US" dirty="0"/>
              <a:t>Facility - </a:t>
            </a:r>
            <a:r>
              <a:rPr lang="en-US" b="0" dirty="0"/>
              <a:t>Need supporting evidence (MFR, email traffic, contract/invoice, etc.)</a:t>
            </a:r>
          </a:p>
          <a:p>
            <a:pPr lvl="2">
              <a:buFont typeface="Wingdings" panose="05000000000000000000" pitchFamily="2" charset="2"/>
              <a:buChar char="q"/>
            </a:pPr>
            <a:r>
              <a:rPr lang="en-US" dirty="0"/>
              <a:t>Safety (850) 884 – 7233 - </a:t>
            </a:r>
            <a:r>
              <a:rPr lang="en-US" b="0" dirty="0"/>
              <a:t>If you are unsure at all remember your org would be liable…</a:t>
            </a:r>
          </a:p>
          <a:p>
            <a:pPr lvl="2">
              <a:buFont typeface="Wingdings" panose="05000000000000000000" pitchFamily="2" charset="2"/>
              <a:buChar char="q"/>
            </a:pPr>
            <a:r>
              <a:rPr lang="en-US" dirty="0"/>
              <a:t>Fire Prevention (850) 884-2910 or 6715 - </a:t>
            </a:r>
            <a:r>
              <a:rPr lang="en-US" b="0" dirty="0"/>
              <a:t>If you are handling any heating elements</a:t>
            </a:r>
          </a:p>
          <a:p>
            <a:pPr lvl="2">
              <a:buFont typeface="Wingdings" panose="05000000000000000000" pitchFamily="2" charset="2"/>
              <a:buChar char="q"/>
            </a:pPr>
            <a:r>
              <a:rPr lang="en-US" dirty="0"/>
              <a:t>Public Health (850) 881- 4756 - </a:t>
            </a:r>
            <a:r>
              <a:rPr lang="en-US" b="0" dirty="0"/>
              <a:t>Anytime food or drink is involved, even if it is prepackaged/cooked.</a:t>
            </a:r>
          </a:p>
          <a:p>
            <a:pPr lvl="1">
              <a:buFont typeface="Wingdings" panose="05000000000000000000" pitchFamily="2" charset="2"/>
              <a:buChar char="q"/>
            </a:pPr>
            <a:r>
              <a:rPr lang="en-US" dirty="0"/>
              <a:t>Solicitation Letter? (if using)</a:t>
            </a:r>
          </a:p>
          <a:p>
            <a:pPr lvl="1">
              <a:buFont typeface="Wingdings" panose="05000000000000000000" pitchFamily="2" charset="2"/>
              <a:buChar char="q"/>
            </a:pPr>
            <a:r>
              <a:rPr lang="en-US" dirty="0"/>
              <a:t>Flyer/Advertisement(s)? (is using)</a:t>
            </a:r>
          </a:p>
          <a:p>
            <a:pPr lvl="1">
              <a:buFont typeface="Wingdings" panose="05000000000000000000" pitchFamily="2" charset="2"/>
              <a:buChar char="q"/>
            </a:pPr>
            <a:r>
              <a:rPr lang="en-US" dirty="0"/>
              <a:t>Menu w/Pricing? (if requested by 1 SOFSS/FSR)</a:t>
            </a:r>
          </a:p>
          <a:p>
            <a:pPr lvl="2"/>
            <a:endParaRPr lang="en-US" dirty="0"/>
          </a:p>
        </p:txBody>
      </p:sp>
      <p:sp>
        <p:nvSpPr>
          <p:cNvPr id="5" name="Title 1">
            <a:extLst>
              <a:ext uri="{FF2B5EF4-FFF2-40B4-BE49-F238E27FC236}">
                <a16:creationId xmlns:a16="http://schemas.microsoft.com/office/drawing/2014/main" id="{6174F609-31BA-6288-EF13-23EA6E00B387}"/>
              </a:ext>
            </a:extLst>
          </p:cNvPr>
          <p:cNvSpPr>
            <a:spLocks noGrp="1"/>
          </p:cNvSpPr>
          <p:nvPr>
            <p:ph type="title"/>
          </p:nvPr>
        </p:nvSpPr>
        <p:spPr>
          <a:xfrm>
            <a:off x="1457325" y="131763"/>
            <a:ext cx="7332663" cy="1011237"/>
          </a:xfrm>
        </p:spPr>
        <p:txBody>
          <a:bodyPr/>
          <a:lstStyle/>
          <a:p>
            <a:pPr algn="ctr"/>
            <a:r>
              <a:rPr lang="en-US" i="0" dirty="0"/>
              <a:t>Request Form</a:t>
            </a:r>
          </a:p>
        </p:txBody>
      </p:sp>
    </p:spTree>
    <p:extLst>
      <p:ext uri="{BB962C8B-B14F-4D97-AF65-F5344CB8AC3E}">
        <p14:creationId xmlns:p14="http://schemas.microsoft.com/office/powerpoint/2010/main" val="434922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41FBAF9B-9D6D-2BC9-153E-193D89744AAC}"/>
              </a:ext>
            </a:extLst>
          </p:cNvPr>
          <p:cNvPicPr>
            <a:picLocks noChangeAspect="1"/>
          </p:cNvPicPr>
          <p:nvPr/>
        </p:nvPicPr>
        <p:blipFill rotWithShape="1">
          <a:blip r:embed="rId3">
            <a:extLst>
              <a:ext uri="{28A0092B-C50C-407E-A947-70E740481C1C}">
                <a14:useLocalDpi xmlns:a14="http://schemas.microsoft.com/office/drawing/2010/main" val="0"/>
              </a:ext>
            </a:extLst>
          </a:blip>
          <a:srcRect t="2748" b="5390"/>
          <a:stretch/>
        </p:blipFill>
        <p:spPr>
          <a:xfrm>
            <a:off x="0" y="0"/>
            <a:ext cx="9144000" cy="6902245"/>
          </a:xfrm>
          <a:prstGeom prst="rect">
            <a:avLst/>
          </a:prstGeom>
        </p:spPr>
      </p:pic>
    </p:spTree>
    <p:extLst>
      <p:ext uri="{BB962C8B-B14F-4D97-AF65-F5344CB8AC3E}">
        <p14:creationId xmlns:p14="http://schemas.microsoft.com/office/powerpoint/2010/main" val="23335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48696" y="126041"/>
            <a:ext cx="7514303"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Who, What, When, Where, &amp; Why</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1000" y="1460084"/>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l" eaLnBrk="1" hangingPunct="1">
              <a:buNone/>
            </a:pPr>
            <a:r>
              <a:rPr lang="en-US" u="sng" kern="0" dirty="0"/>
              <a:t>WHAT can you fundraise for</a:t>
            </a:r>
            <a:r>
              <a:rPr lang="en-US" b="0" kern="0" dirty="0">
                <a:effectLst>
                  <a:outerShdw blurRad="38100" dist="38100" dir="2700000" algn="tl">
                    <a:srgbClr val="000000">
                      <a:alpha val="43137"/>
                    </a:srgbClr>
                  </a:outerShdw>
                </a:effectLst>
              </a:rPr>
              <a:t>: Within the Air Force there are two options for fundraising:</a:t>
            </a:r>
          </a:p>
          <a:p>
            <a:pPr marL="0" indent="0" algn="l" eaLnBrk="1" hangingPunct="1">
              <a:buNone/>
            </a:pPr>
            <a:endParaRPr lang="en-US" b="0" kern="0" dirty="0">
              <a:effectLst>
                <a:outerShdw blurRad="38100" dist="38100" dir="2700000" algn="tl">
                  <a:srgbClr val="000000">
                    <a:alpha val="43137"/>
                  </a:srgbClr>
                </a:outerShdw>
              </a:effectLst>
            </a:endParaRPr>
          </a:p>
          <a:p>
            <a:pPr algn="l" eaLnBrk="1" hangingPunct="1"/>
            <a:r>
              <a:rPr lang="en-US" b="0" kern="0" dirty="0">
                <a:effectLst>
                  <a:outerShdw blurRad="38100" dist="38100" dir="2700000" algn="tl">
                    <a:srgbClr val="000000">
                      <a:alpha val="43137"/>
                    </a:srgbClr>
                  </a:outerShdw>
                </a:effectLst>
              </a:rPr>
              <a:t>1. Supporting an approved Federal campaign.</a:t>
            </a:r>
          </a:p>
          <a:p>
            <a:pPr marL="0" indent="0" algn="l" eaLnBrk="1" hangingPunct="1">
              <a:buNone/>
            </a:pPr>
            <a:endParaRPr lang="en-US" b="0" kern="0" dirty="0">
              <a:effectLst>
                <a:outerShdw blurRad="38100" dist="38100" dir="2700000" algn="tl">
                  <a:srgbClr val="000000">
                    <a:alpha val="43137"/>
                  </a:srgbClr>
                </a:outerShdw>
              </a:effectLst>
            </a:endParaRPr>
          </a:p>
          <a:p>
            <a:pPr lvl="1" eaLnBrk="1" hangingPunct="1"/>
            <a:r>
              <a:rPr lang="en-US" b="0" kern="0" dirty="0">
                <a:effectLst>
                  <a:outerShdw blurRad="38100" dist="38100" dir="2700000" algn="tl">
                    <a:srgbClr val="000000">
                      <a:alpha val="43137"/>
                    </a:srgbClr>
                  </a:outerShdw>
                </a:effectLst>
              </a:rPr>
              <a:t>a. There are only two federally supported fundraising campaign: the Air Force Assistance Fund (AFAF) and the Combined Federal Campaign (CFC). These are annual campaigns facilitated at the federal level which offer installations and individuals the opportunity to get involved. Any fundraising events done in which 100% of the proceeds will be going to these programs can be classified and supported as an official duty activity. For more information on these programs please see DAFI 36-3101.</a:t>
            </a:r>
          </a:p>
          <a:p>
            <a:pPr marL="0" indent="0" algn="ctr">
              <a:lnSpc>
                <a:spcPct val="150000"/>
              </a:lnSpc>
              <a:spcBef>
                <a:spcPct val="50000"/>
              </a:spcBef>
              <a:buNone/>
            </a:pPr>
            <a:endParaRPr lang="en-US" kern="0" dirty="0"/>
          </a:p>
        </p:txBody>
      </p:sp>
    </p:spTree>
    <p:extLst>
      <p:ext uri="{BB962C8B-B14F-4D97-AF65-F5344CB8AC3E}">
        <p14:creationId xmlns:p14="http://schemas.microsoft.com/office/powerpoint/2010/main" val="1141282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9D5221-305A-2511-9549-8B1C5926BAAC}"/>
              </a:ext>
            </a:extLst>
          </p:cNvPr>
          <p:cNvSpPr txBox="1"/>
          <p:nvPr/>
        </p:nvSpPr>
        <p:spPr>
          <a:xfrm>
            <a:off x="0" y="0"/>
            <a:ext cx="9144000" cy="6324808"/>
          </a:xfrm>
          <a:prstGeom prst="rect">
            <a:avLst/>
          </a:prstGeom>
          <a:solidFill>
            <a:schemeClr val="bg2"/>
          </a:solidFill>
          <a:ln w="19050">
            <a:solidFill>
              <a:schemeClr val="tx1"/>
            </a:solidFill>
          </a:ln>
        </p:spPr>
        <p:txBody>
          <a:bodyPr wrap="square" rtlCol="0">
            <a:spAutoFit/>
          </a:bodyPr>
          <a:lstStyle/>
          <a:p>
            <a:pPr marL="0" marR="0" algn="ctr">
              <a:spcBef>
                <a:spcPts val="0"/>
              </a:spcBef>
              <a:spcAft>
                <a:spcPts val="0"/>
              </a:spcAft>
            </a:pPr>
            <a:r>
              <a:rPr lang="en-US" sz="900" b="1" u="sng" dirty="0">
                <a:effectLst/>
                <a:highlight>
                  <a:srgbClr val="FFFF00"/>
                </a:highlight>
                <a:latin typeface="Times New Roman" panose="02020603050405020304" pitchFamily="18" charset="0"/>
                <a:ea typeface="Calibri" panose="020F0502020204030204" pitchFamily="34" charset="0"/>
              </a:rPr>
              <a:t>GUIDELINES (Please initial all)</a:t>
            </a:r>
            <a:endParaRPr lang="en-US" sz="9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900" b="1" u="none" strike="noStrike" dirty="0">
                <a:effectLst/>
                <a:latin typeface="Times New Roman" panose="02020603050405020304" pitchFamily="18"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_____1.  Appropriate coordination and approval are required on all fundraising requests.  Proper coordination procedures are listed below.  Please note that DAFI 36-3101 severely limits fundraising during CFC and AFAF.</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_____2.  All fundraising activities must be coordinated through 1 SOW/CC (or delegate) and 1 SOW/JA.  DoD 5500.7-R, AFI 34-223, and DAFI 36-3101</a:t>
            </a:r>
            <a:r>
              <a:rPr lang="en-US" sz="900" b="1" dirty="0">
                <a:effectLst/>
                <a:latin typeface="Times New Roman" panose="02020603050405020304" pitchFamily="18" charset="0"/>
                <a:ea typeface="Calibri" panose="020F0502020204030204" pitchFamily="34" charset="0"/>
              </a:rPr>
              <a:t> must be reviewed in addition to these instructions</a:t>
            </a: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_____3.  Private organizations (POs) </a:t>
            </a:r>
            <a:r>
              <a:rPr lang="en-US" sz="900" b="1" dirty="0">
                <a:effectLst/>
                <a:latin typeface="Times New Roman" panose="02020603050405020304" pitchFamily="18" charset="0"/>
                <a:ea typeface="Calibri" panose="020F0502020204030204" pitchFamily="34" charset="0"/>
              </a:rPr>
              <a:t>must not </a:t>
            </a:r>
            <a:r>
              <a:rPr lang="en-US" sz="900" dirty="0">
                <a:effectLst/>
                <a:latin typeface="Times New Roman" panose="02020603050405020304" pitchFamily="18" charset="0"/>
                <a:ea typeface="Calibri" panose="020F0502020204030204" pitchFamily="34" charset="0"/>
              </a:rPr>
              <a:t>do anything that implies federal endorsement of a fundraising event and members </a:t>
            </a:r>
            <a:r>
              <a:rPr lang="en-US" sz="900" b="1" dirty="0">
                <a:effectLst/>
                <a:latin typeface="Times New Roman" panose="02020603050405020304" pitchFamily="18" charset="0"/>
                <a:ea typeface="Calibri" panose="020F0502020204030204" pitchFamily="34" charset="0"/>
              </a:rPr>
              <a:t>may not </a:t>
            </a:r>
            <a:r>
              <a:rPr lang="en-US" sz="900" dirty="0">
                <a:effectLst/>
                <a:latin typeface="Times New Roman" panose="02020603050405020304" pitchFamily="18" charset="0"/>
                <a:ea typeface="Calibri" panose="020F0502020204030204" pitchFamily="34" charset="0"/>
              </a:rPr>
              <a:t>actively participate in fundraising while on duty, in uniform, or while at the workplace.  All DoD members who participate in this event must do so with the clear understanding that they may only do so in their capacity as individuals. Civilian employees, like military members, are subject to the requirements of AFI 34-223, DAFI 36-3101 and the Joint Ethics Regulation (JER).</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_____4.  POs are prohibited from engaging in any conduct that has the effect of advertising for, making referrals to, or encouraging the use of any commercial business concerns.</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_____5.  POs </a:t>
            </a:r>
            <a:r>
              <a:rPr lang="en-US" sz="900" b="1" dirty="0">
                <a:effectLst/>
                <a:latin typeface="Times New Roman" panose="02020603050405020304" pitchFamily="18" charset="0"/>
                <a:ea typeface="Calibri" panose="020F0502020204030204" pitchFamily="34" charset="0"/>
              </a:rPr>
              <a:t>may not</a:t>
            </a:r>
            <a:r>
              <a:rPr lang="en-US" sz="900" dirty="0">
                <a:effectLst/>
                <a:latin typeface="Times New Roman" panose="02020603050405020304" pitchFamily="18" charset="0"/>
                <a:ea typeface="Calibri" panose="020F0502020204030204" pitchFamily="34" charset="0"/>
              </a:rPr>
              <a:t> conduct games of chance, lotteries, raffles, or other gambling-type activities other than those permitted by AFI 34-223.  Unofficial activities (UAs) </a:t>
            </a:r>
            <a:r>
              <a:rPr lang="en-US" sz="900" b="1" dirty="0">
                <a:effectLst/>
                <a:latin typeface="Times New Roman" panose="02020603050405020304" pitchFamily="18" charset="0"/>
                <a:ea typeface="Calibri" panose="020F0502020204030204" pitchFamily="34" charset="0"/>
              </a:rPr>
              <a:t>may not</a:t>
            </a:r>
            <a:r>
              <a:rPr lang="en-US" sz="900" dirty="0">
                <a:effectLst/>
                <a:latin typeface="Times New Roman" panose="02020603050405020304" pitchFamily="18" charset="0"/>
                <a:ea typeface="Calibri" panose="020F0502020204030204" pitchFamily="34" charset="0"/>
              </a:rPr>
              <a:t> conduct games of chance, lotteries, raffles, or other gambling-type activities </a:t>
            </a:r>
            <a:r>
              <a:rPr lang="en-US" sz="900" b="1" dirty="0">
                <a:effectLst/>
                <a:latin typeface="Times New Roman" panose="02020603050405020304" pitchFamily="18" charset="0"/>
                <a:ea typeface="Calibri" panose="020F0502020204030204" pitchFamily="34" charset="0"/>
              </a:rPr>
              <a:t>under any circumstances</a:t>
            </a:r>
            <a:r>
              <a:rPr lang="en-US" sz="900" dirty="0">
                <a:effectLst/>
                <a:latin typeface="Times New Roman" panose="02020603050405020304" pitchFamily="18" charset="0"/>
                <a:ea typeface="Calibri" panose="020F0502020204030204" pitchFamily="34" charset="0"/>
              </a:rPr>
              <a:t>.</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_____6.  Fundraisers must be conducted </a:t>
            </a:r>
            <a:r>
              <a:rPr lang="en-US" sz="900" b="1" dirty="0">
                <a:effectLst/>
                <a:latin typeface="Times New Roman" panose="02020603050405020304" pitchFamily="18" charset="0"/>
                <a:ea typeface="Calibri" panose="020F0502020204030204" pitchFamily="34" charset="0"/>
              </a:rPr>
              <a:t>away from </a:t>
            </a:r>
            <a:r>
              <a:rPr lang="en-US" sz="900" dirty="0">
                <a:effectLst/>
                <a:latin typeface="Times New Roman" panose="02020603050405020304" pitchFamily="18" charset="0"/>
                <a:ea typeface="Calibri" panose="020F0502020204030204" pitchFamily="34" charset="0"/>
              </a:rPr>
              <a:t>the workplace. The installation commander determines which areas of the installation are and are not workplaces.  DAFI 36-3101 provides examples.  The requirement that fundraising not occur at the workplace is not affected by the military status of fundraisers.</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_____7.  Fundraisers </a:t>
            </a:r>
            <a:r>
              <a:rPr lang="en-US" sz="900" b="1" dirty="0">
                <a:effectLst/>
                <a:latin typeface="Times New Roman" panose="02020603050405020304" pitchFamily="18" charset="0"/>
                <a:ea typeface="Calibri" panose="020F0502020204030204" pitchFamily="34" charset="0"/>
              </a:rPr>
              <a:t>may not </a:t>
            </a:r>
            <a:r>
              <a:rPr lang="en-US" sz="900" dirty="0">
                <a:effectLst/>
                <a:latin typeface="Times New Roman" panose="02020603050405020304" pitchFamily="18" charset="0"/>
                <a:ea typeface="Calibri" panose="020F0502020204030204" pitchFamily="34" charset="0"/>
              </a:rPr>
              <a:t>involve frequent/continuous resale activities or compete with AAFES Services/NAFI activities.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_____8.  Organizations are limited to three (3) fundraisers per quarter, and lengths of fundraisers are fact dependent.</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_____9.  Direct solicitations for gift donations on base is prohibited, but UAs may solicit limited monetary donations IAW DAFI 36-3101 and the JER.</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_____10.  Advertising may not occur until the fundraiser is approved.  A copy of the advertisement must be included in the fundraiser packet for approval prior to dissemination.  Advertisement shall not contain any official names belonging to the Air Force (such as unit names, office symbols, and rank).  Additionally, the facility manager of the location of the fundraiser is required to approve any advertisement prior to posting flyers in buildings on base.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_____11.  The JER prohibits the use of DoD communication resources or any other Government resource in any manner that would reflect adversely on the DoD, which specifically includes soliciting and selling (JER Sec. 2-301(a) and (b)).  AFI 34-223, para. 11.1.3 states that “use of Government equipment and systems for other than official purposes is extremely limited.”  POs and UAs shall not send base-wide emails to advertise the event.  Advertisement of the event may not appear to be an official Air Force or Hurlburt Field endorsement of the event.</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_____12.  With prior approval, POs may solicit local businesses off base for donations or gifts.  UAs are not allowed to solicit donations or fundraise off base.  Organizations operating on the installation are prohibited from engaging in any conduct that has the effect of advertising for, making referrals to, or encouraging use of any commercial business.</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_____13.  Alcohol cannot be sold or served.  Any fundraiser involving the sale or preparation of food must comply with AFI 48-116, </a:t>
            </a:r>
            <a:r>
              <a:rPr lang="en-US" sz="900" i="1" dirty="0">
                <a:effectLst/>
                <a:latin typeface="Times New Roman" panose="02020603050405020304" pitchFamily="18" charset="0"/>
                <a:ea typeface="Calibri" panose="020F0502020204030204" pitchFamily="34" charset="0"/>
              </a:rPr>
              <a:t>Food Safety Program</a:t>
            </a:r>
            <a:r>
              <a:rPr lang="en-US" sz="900" dirty="0">
                <a:effectLst/>
                <a:latin typeface="Times New Roman" panose="02020603050405020304" pitchFamily="18" charset="0"/>
                <a:ea typeface="Calibri" panose="020F0502020204030204" pitchFamily="34" charset="0"/>
              </a:rPr>
              <a:t>, and be coordinated with the Hurlburt Field Public Health Office</a:t>
            </a:r>
            <a:r>
              <a:rPr lang="en-US" sz="900" dirty="0">
                <a:solidFill>
                  <a:srgbClr val="FF0000"/>
                </a:solidFill>
                <a:effectLst/>
                <a:latin typeface="Times New Roman" panose="02020603050405020304" pitchFamily="18" charset="0"/>
                <a:ea typeface="Calibri" panose="020F0502020204030204" pitchFamily="34" charset="0"/>
              </a:rPr>
              <a:t>.</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rPr>
              <a:t>_____14.  This form must be kept on hand during the entire fundraiser.</a:t>
            </a:r>
          </a:p>
          <a:p>
            <a:pPr marL="0" marR="0">
              <a:spcBef>
                <a:spcPts val="0"/>
              </a:spcBef>
              <a:spcAft>
                <a:spcPts val="0"/>
              </a:spcAft>
            </a:pPr>
            <a:r>
              <a:rPr lang="en-US" sz="900" b="1" u="none" strike="noStrike" dirty="0">
                <a:effectLst/>
                <a:latin typeface="Times New Roman" panose="02020603050405020304" pitchFamily="18"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p>
            <a:endParaRPr lang="en-US" sz="1000" dirty="0"/>
          </a:p>
        </p:txBody>
      </p:sp>
    </p:spTree>
    <p:extLst>
      <p:ext uri="{BB962C8B-B14F-4D97-AF65-F5344CB8AC3E}">
        <p14:creationId xmlns:p14="http://schemas.microsoft.com/office/powerpoint/2010/main" val="3163498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A3B5188-4B30-5456-BFED-B9882ED64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531429"/>
          </a:xfrm>
          <a:prstGeom prst="rect">
            <a:avLst/>
          </a:prstGeom>
        </p:spPr>
      </p:pic>
    </p:spTree>
    <p:extLst>
      <p:ext uri="{BB962C8B-B14F-4D97-AF65-F5344CB8AC3E}">
        <p14:creationId xmlns:p14="http://schemas.microsoft.com/office/powerpoint/2010/main" val="1168233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Flyer Sample</a:t>
            </a:r>
          </a:p>
        </p:txBody>
      </p:sp>
      <p:pic>
        <p:nvPicPr>
          <p:cNvPr id="4" name="Picture 3">
            <a:extLst>
              <a:ext uri="{FF2B5EF4-FFF2-40B4-BE49-F238E27FC236}">
                <a16:creationId xmlns:a16="http://schemas.microsoft.com/office/drawing/2014/main" id="{86B52433-C43C-41D4-B61D-C2F1EC59CFD3}"/>
              </a:ext>
            </a:extLst>
          </p:cNvPr>
          <p:cNvPicPr>
            <a:picLocks noChangeAspect="1"/>
          </p:cNvPicPr>
          <p:nvPr/>
        </p:nvPicPr>
        <p:blipFill>
          <a:blip r:embed="rId3"/>
          <a:stretch>
            <a:fillRect/>
          </a:stretch>
        </p:blipFill>
        <p:spPr>
          <a:xfrm>
            <a:off x="351003" y="1188626"/>
            <a:ext cx="8224217" cy="5249111"/>
          </a:xfrm>
          <a:prstGeom prst="rect">
            <a:avLst/>
          </a:prstGeom>
        </p:spPr>
      </p:pic>
      <p:sp>
        <p:nvSpPr>
          <p:cNvPr id="7" name="TextBox 6">
            <a:extLst>
              <a:ext uri="{FF2B5EF4-FFF2-40B4-BE49-F238E27FC236}">
                <a16:creationId xmlns:a16="http://schemas.microsoft.com/office/drawing/2014/main" id="{6573A1B2-F96B-4A78-AC17-6A924901CB61}"/>
              </a:ext>
            </a:extLst>
          </p:cNvPr>
          <p:cNvSpPr txBox="1"/>
          <p:nvPr/>
        </p:nvSpPr>
        <p:spPr>
          <a:xfrm>
            <a:off x="1651244" y="1644572"/>
            <a:ext cx="5841507" cy="646331"/>
          </a:xfrm>
          <a:prstGeom prst="rect">
            <a:avLst/>
          </a:prstGeom>
          <a:noFill/>
        </p:spPr>
        <p:txBody>
          <a:bodyPr wrap="square" rtlCol="0">
            <a:spAutoFit/>
          </a:bodyPr>
          <a:lstStyle/>
          <a:p>
            <a:pPr algn="ctr"/>
            <a:r>
              <a:rPr lang="en-US" sz="3600" b="0" dirty="0">
                <a:effectLst>
                  <a:outerShdw blurRad="38100" dist="38100" dir="2700000" algn="tl">
                    <a:srgbClr val="000000">
                      <a:alpha val="43137"/>
                    </a:srgbClr>
                  </a:outerShdw>
                </a:effectLst>
                <a:latin typeface="BatangChe" panose="02030609000101010101" pitchFamily="49" charset="-127"/>
                <a:ea typeface="BatangChe" panose="02030609000101010101" pitchFamily="49" charset="-127"/>
              </a:rPr>
              <a:t>Booster Club Name</a:t>
            </a:r>
          </a:p>
        </p:txBody>
      </p:sp>
      <p:pic>
        <p:nvPicPr>
          <p:cNvPr id="6" name="Picture 5">
            <a:extLst>
              <a:ext uri="{FF2B5EF4-FFF2-40B4-BE49-F238E27FC236}">
                <a16:creationId xmlns:a16="http://schemas.microsoft.com/office/drawing/2014/main" id="{F03142FD-1EDF-4791-932B-7C0B2544158B}"/>
              </a:ext>
            </a:extLst>
          </p:cNvPr>
          <p:cNvPicPr>
            <a:picLocks noChangeAspect="1"/>
          </p:cNvPicPr>
          <p:nvPr/>
        </p:nvPicPr>
        <p:blipFill>
          <a:blip r:embed="rId4"/>
          <a:stretch>
            <a:fillRect/>
          </a:stretch>
        </p:blipFill>
        <p:spPr>
          <a:xfrm>
            <a:off x="4208864" y="2547897"/>
            <a:ext cx="3529890" cy="2139881"/>
          </a:xfrm>
          <a:prstGeom prst="rect">
            <a:avLst/>
          </a:prstGeom>
        </p:spPr>
      </p:pic>
      <p:sp>
        <p:nvSpPr>
          <p:cNvPr id="9" name="TextBox 8">
            <a:extLst>
              <a:ext uri="{FF2B5EF4-FFF2-40B4-BE49-F238E27FC236}">
                <a16:creationId xmlns:a16="http://schemas.microsoft.com/office/drawing/2014/main" id="{D9DDB069-D5EF-49E9-AD49-58EEB5CC804E}"/>
              </a:ext>
            </a:extLst>
          </p:cNvPr>
          <p:cNvSpPr txBox="1"/>
          <p:nvPr/>
        </p:nvSpPr>
        <p:spPr>
          <a:xfrm>
            <a:off x="4231059" y="3906969"/>
            <a:ext cx="3726231" cy="738664"/>
          </a:xfrm>
          <a:prstGeom prst="rect">
            <a:avLst/>
          </a:prstGeom>
          <a:noFill/>
        </p:spPr>
        <p:txBody>
          <a:bodyPr wrap="square" rtlCol="0">
            <a:spAutoFit/>
          </a:bodyPr>
          <a:lstStyle/>
          <a:p>
            <a:r>
              <a:rPr lang="en-US" sz="1400" dirty="0">
                <a:solidFill>
                  <a:schemeClr val="bg1"/>
                </a:solidFill>
              </a:rPr>
              <a:t>For more information contact: John Doe at  850-246-8910 or John.Doe@yahoo.com</a:t>
            </a:r>
          </a:p>
        </p:txBody>
      </p:sp>
      <p:sp>
        <p:nvSpPr>
          <p:cNvPr id="10" name="TextBox 9">
            <a:extLst>
              <a:ext uri="{FF2B5EF4-FFF2-40B4-BE49-F238E27FC236}">
                <a16:creationId xmlns:a16="http://schemas.microsoft.com/office/drawing/2014/main" id="{5214C85A-49D3-4B0D-AD36-1D9ECB8FF458}"/>
              </a:ext>
            </a:extLst>
          </p:cNvPr>
          <p:cNvSpPr txBox="1"/>
          <p:nvPr/>
        </p:nvSpPr>
        <p:spPr>
          <a:xfrm>
            <a:off x="1673438" y="5113540"/>
            <a:ext cx="5797118" cy="923330"/>
          </a:xfrm>
          <a:prstGeom prst="rect">
            <a:avLst/>
          </a:prstGeom>
          <a:solidFill>
            <a:srgbClr val="FFFF00"/>
          </a:solidFill>
        </p:spPr>
        <p:txBody>
          <a:bodyPr wrap="square" rtlCol="0">
            <a:spAutoFit/>
          </a:bodyPr>
          <a:lstStyle/>
          <a:p>
            <a:pPr algn="ctr"/>
            <a:r>
              <a:rPr lang="en-US" sz="1200" dirty="0"/>
              <a:t>“</a:t>
            </a:r>
            <a:r>
              <a:rPr lang="en-US" sz="1800" dirty="0"/>
              <a:t>This is a private organization.  It is not a part of the Department of Defense or any of its components and it has no governmental status.”</a:t>
            </a:r>
          </a:p>
        </p:txBody>
      </p:sp>
      <p:sp>
        <p:nvSpPr>
          <p:cNvPr id="11" name="Left Arrow 13">
            <a:extLst>
              <a:ext uri="{FF2B5EF4-FFF2-40B4-BE49-F238E27FC236}">
                <a16:creationId xmlns:a16="http://schemas.microsoft.com/office/drawing/2014/main" id="{4D6D4611-F14C-4CA0-94BB-ACB0859FCEDD}"/>
              </a:ext>
            </a:extLst>
          </p:cNvPr>
          <p:cNvSpPr/>
          <p:nvPr/>
        </p:nvSpPr>
        <p:spPr bwMode="auto">
          <a:xfrm>
            <a:off x="6739260" y="1700640"/>
            <a:ext cx="1581439" cy="489109"/>
          </a:xfrm>
          <a:prstGeom prst="leftArrow">
            <a:avLst/>
          </a:prstGeom>
          <a:solidFill>
            <a:srgbClr val="FF0000"/>
          </a:solidFill>
          <a:ln w="28575" cap="flat" cmpd="sng" algn="ctr">
            <a:solidFill>
              <a:srgbClr val="DDDDD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charset="0"/>
              </a:rPr>
              <a:t>Not your Squadron</a:t>
            </a:r>
          </a:p>
        </p:txBody>
      </p:sp>
      <p:pic>
        <p:nvPicPr>
          <p:cNvPr id="8" name="Picture 7">
            <a:extLst>
              <a:ext uri="{FF2B5EF4-FFF2-40B4-BE49-F238E27FC236}">
                <a16:creationId xmlns:a16="http://schemas.microsoft.com/office/drawing/2014/main" id="{FF67E174-46F5-4B04-BDF5-0F0D6B57B2B7}"/>
              </a:ext>
            </a:extLst>
          </p:cNvPr>
          <p:cNvPicPr>
            <a:picLocks noChangeAspect="1"/>
          </p:cNvPicPr>
          <p:nvPr/>
        </p:nvPicPr>
        <p:blipFill>
          <a:blip r:embed="rId5"/>
          <a:stretch>
            <a:fillRect/>
          </a:stretch>
        </p:blipFill>
        <p:spPr>
          <a:xfrm rot="21045022">
            <a:off x="7717362" y="3405580"/>
            <a:ext cx="1206674" cy="615749"/>
          </a:xfrm>
          <a:prstGeom prst="rect">
            <a:avLst/>
          </a:prstGeom>
        </p:spPr>
      </p:pic>
      <p:pic>
        <p:nvPicPr>
          <p:cNvPr id="12" name="Picture 11">
            <a:extLst>
              <a:ext uri="{FF2B5EF4-FFF2-40B4-BE49-F238E27FC236}">
                <a16:creationId xmlns:a16="http://schemas.microsoft.com/office/drawing/2014/main" id="{59AA88E1-429C-482E-8E68-B22D66A14AAD}"/>
              </a:ext>
            </a:extLst>
          </p:cNvPr>
          <p:cNvPicPr>
            <a:picLocks noChangeAspect="1"/>
          </p:cNvPicPr>
          <p:nvPr/>
        </p:nvPicPr>
        <p:blipFill>
          <a:blip r:embed="rId6"/>
          <a:stretch>
            <a:fillRect/>
          </a:stretch>
        </p:blipFill>
        <p:spPr>
          <a:xfrm rot="21302799">
            <a:off x="7418651" y="4371706"/>
            <a:ext cx="1387207" cy="865707"/>
          </a:xfrm>
          <a:prstGeom prst="rect">
            <a:avLst/>
          </a:prstGeom>
        </p:spPr>
      </p:pic>
      <p:pic>
        <p:nvPicPr>
          <p:cNvPr id="13" name="Picture 12">
            <a:extLst>
              <a:ext uri="{FF2B5EF4-FFF2-40B4-BE49-F238E27FC236}">
                <a16:creationId xmlns:a16="http://schemas.microsoft.com/office/drawing/2014/main" id="{D685D43F-BD9F-499B-A4EF-239371AB2702}"/>
              </a:ext>
            </a:extLst>
          </p:cNvPr>
          <p:cNvPicPr>
            <a:picLocks noChangeAspect="1"/>
          </p:cNvPicPr>
          <p:nvPr/>
        </p:nvPicPr>
        <p:blipFill>
          <a:blip r:embed="rId7"/>
          <a:stretch>
            <a:fillRect/>
          </a:stretch>
        </p:blipFill>
        <p:spPr>
          <a:xfrm rot="1564639">
            <a:off x="2260632" y="3033691"/>
            <a:ext cx="2005758" cy="1359526"/>
          </a:xfrm>
          <a:prstGeom prst="rect">
            <a:avLst/>
          </a:prstGeom>
        </p:spPr>
      </p:pic>
    </p:spTree>
    <p:extLst>
      <p:ext uri="{BB962C8B-B14F-4D97-AF65-F5344CB8AC3E}">
        <p14:creationId xmlns:p14="http://schemas.microsoft.com/office/powerpoint/2010/main" val="36850727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PO Fundraising/Solicitation</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0999" y="1440420"/>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nSpc>
                <a:spcPct val="95000"/>
              </a:lnSpc>
              <a:spcBef>
                <a:spcPct val="50000"/>
              </a:spcBef>
            </a:pPr>
            <a:r>
              <a:rPr lang="en-US" sz="2300" kern="0" dirty="0"/>
              <a:t>The use of Government equipment and systems for other than official use is extremely limited.</a:t>
            </a:r>
          </a:p>
          <a:p>
            <a:pPr lvl="1">
              <a:lnSpc>
                <a:spcPct val="95000"/>
              </a:lnSpc>
              <a:spcBef>
                <a:spcPct val="50000"/>
              </a:spcBef>
            </a:pPr>
            <a:r>
              <a:rPr lang="en-US" sz="2300" b="0" kern="0" dirty="0"/>
              <a:t>Acting as a concerned unit member, you may send emails via gov email only within your unit and with unit CC’s approval. </a:t>
            </a:r>
          </a:p>
          <a:p>
            <a:pPr lvl="1">
              <a:lnSpc>
                <a:spcPct val="95000"/>
              </a:lnSpc>
              <a:spcBef>
                <a:spcPct val="50000"/>
              </a:spcBef>
            </a:pPr>
            <a:r>
              <a:rPr lang="en-US" sz="2300" b="0" kern="0" dirty="0"/>
              <a:t>Events can only be disseminated as beneficial/enriching for DOD community. No mention of fundraiser, hosted by PO, or purpose. </a:t>
            </a:r>
            <a:r>
              <a:rPr lang="en-US" sz="2300" b="0" u="sng" kern="0" dirty="0"/>
              <a:t>(ex: ‘Burrito Sale 20 Jan 23 at X location’) </a:t>
            </a:r>
          </a:p>
          <a:p>
            <a:pPr lvl="1">
              <a:lnSpc>
                <a:spcPct val="95000"/>
              </a:lnSpc>
              <a:spcBef>
                <a:spcPct val="50000"/>
              </a:spcBef>
            </a:pPr>
            <a:r>
              <a:rPr lang="en-US" sz="2300" b="0" kern="0" dirty="0"/>
              <a:t>These emails must originate from a source other than leadership. First Sergeant’s are an excellent option too!</a:t>
            </a:r>
          </a:p>
          <a:p>
            <a:pPr lvl="1">
              <a:lnSpc>
                <a:spcPct val="95000"/>
              </a:lnSpc>
              <a:spcBef>
                <a:spcPct val="50000"/>
              </a:spcBef>
            </a:pPr>
            <a:r>
              <a:rPr lang="en-US" sz="2300" b="0" kern="0" dirty="0"/>
              <a:t>If your email gets picked up by another unit, please be sure only event information is being passed along. </a:t>
            </a:r>
          </a:p>
          <a:p>
            <a:pPr marL="0" indent="0">
              <a:lnSpc>
                <a:spcPct val="95000"/>
              </a:lnSpc>
              <a:spcBef>
                <a:spcPct val="50000"/>
              </a:spcBef>
              <a:buNone/>
            </a:pPr>
            <a:endParaRPr lang="en-US" sz="2400" kern="0" dirty="0"/>
          </a:p>
        </p:txBody>
      </p:sp>
    </p:spTree>
    <p:extLst>
      <p:ext uri="{BB962C8B-B14F-4D97-AF65-F5344CB8AC3E}">
        <p14:creationId xmlns:p14="http://schemas.microsoft.com/office/powerpoint/2010/main" val="3829502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PO Fundraising/Solicitation</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1000" y="1214278"/>
            <a:ext cx="8382000" cy="510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nSpc>
                <a:spcPct val="95000"/>
              </a:lnSpc>
              <a:spcBef>
                <a:spcPct val="50000"/>
              </a:spcBef>
            </a:pPr>
            <a:r>
              <a:rPr lang="en-US" sz="2400" b="0" kern="0" dirty="0"/>
              <a:t>Please note that base wide emails are not always a viable option for Private Org fundraising. Public Affairs is limited in how they can assist POs.</a:t>
            </a:r>
          </a:p>
          <a:p>
            <a:pPr>
              <a:lnSpc>
                <a:spcPct val="95000"/>
              </a:lnSpc>
              <a:spcBef>
                <a:spcPct val="50000"/>
              </a:spcBef>
            </a:pPr>
            <a:r>
              <a:rPr lang="en-US" sz="2400" b="0" kern="0" dirty="0"/>
              <a:t>Marketing in FSS facilities:</a:t>
            </a:r>
          </a:p>
          <a:p>
            <a:pPr lvl="1">
              <a:lnSpc>
                <a:spcPct val="95000"/>
              </a:lnSpc>
              <a:spcBef>
                <a:spcPct val="50000"/>
              </a:spcBef>
            </a:pPr>
            <a:r>
              <a:rPr lang="en-US" sz="2400" b="0" kern="0" dirty="0"/>
              <a:t>The FSS Marketing Department has advertising services (including the marquees) that POs may purchase. This is the only form of authorized advertising within FSS facilities. POs may receive free advertisement in the case of qualifying events (ex: Spouses Club hosts auction to raise money for scholarships for DOD dependents).</a:t>
            </a:r>
          </a:p>
          <a:p>
            <a:pPr lvl="1">
              <a:lnSpc>
                <a:spcPct val="95000"/>
              </a:lnSpc>
              <a:spcBef>
                <a:spcPct val="50000"/>
              </a:spcBef>
            </a:pPr>
            <a:r>
              <a:rPr lang="en-US" sz="2400" b="0" kern="0" dirty="0"/>
              <a:t>For questions/pricing please call #884-3821</a:t>
            </a:r>
          </a:p>
        </p:txBody>
      </p:sp>
    </p:spTree>
    <p:extLst>
      <p:ext uri="{BB962C8B-B14F-4D97-AF65-F5344CB8AC3E}">
        <p14:creationId xmlns:p14="http://schemas.microsoft.com/office/powerpoint/2010/main" val="2877038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746390"/>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Additional Rules &amp; FAQs</a:t>
            </a:r>
          </a:p>
        </p:txBody>
      </p:sp>
    </p:spTree>
    <p:extLst>
      <p:ext uri="{BB962C8B-B14F-4D97-AF65-F5344CB8AC3E}">
        <p14:creationId xmlns:p14="http://schemas.microsoft.com/office/powerpoint/2010/main" val="214922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34196"/>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Additional Rules </a:t>
            </a:r>
          </a:p>
        </p:txBody>
      </p:sp>
      <p:sp>
        <p:nvSpPr>
          <p:cNvPr id="5" name="Rectangle 3">
            <a:extLst>
              <a:ext uri="{FF2B5EF4-FFF2-40B4-BE49-F238E27FC236}">
                <a16:creationId xmlns:a16="http://schemas.microsoft.com/office/drawing/2014/main" id="{2536FB38-CE5E-47BB-B39A-7FFC26539D00}"/>
              </a:ext>
            </a:extLst>
          </p:cNvPr>
          <p:cNvSpPr txBox="1">
            <a:spLocks noChangeArrowheads="1"/>
          </p:cNvSpPr>
          <p:nvPr/>
        </p:nvSpPr>
        <p:spPr bwMode="auto">
          <a:xfrm>
            <a:off x="228600" y="1371600"/>
            <a:ext cx="8686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buFontTx/>
              <a:buNone/>
            </a:pPr>
            <a:r>
              <a:rPr lang="en-US" sz="2400" kern="0" dirty="0"/>
              <a:t>Organizations </a:t>
            </a:r>
            <a:r>
              <a:rPr lang="en-US" sz="2400" i="1" kern="0" dirty="0">
                <a:solidFill>
                  <a:srgbClr val="FF0000"/>
                </a:solidFill>
              </a:rPr>
              <a:t>may not</a:t>
            </a:r>
            <a:r>
              <a:rPr lang="en-US" sz="2400" kern="0" dirty="0"/>
              <a:t>:</a:t>
            </a:r>
          </a:p>
          <a:p>
            <a:pPr>
              <a:spcBef>
                <a:spcPct val="45000"/>
              </a:spcBef>
            </a:pPr>
            <a:r>
              <a:rPr lang="en-US" sz="2400" b="0" kern="0" dirty="0"/>
              <a:t>Solicit funds or donations from non-members on base</a:t>
            </a:r>
          </a:p>
          <a:p>
            <a:pPr>
              <a:spcBef>
                <a:spcPct val="45000"/>
              </a:spcBef>
            </a:pPr>
            <a:r>
              <a:rPr lang="en-US" sz="2400" b="0" kern="0" dirty="0"/>
              <a:t>Sell alcoholic beverages*</a:t>
            </a:r>
          </a:p>
          <a:p>
            <a:pPr>
              <a:spcBef>
                <a:spcPct val="45000"/>
              </a:spcBef>
            </a:pPr>
            <a:r>
              <a:rPr lang="en-US" sz="2400" b="0" kern="0" dirty="0"/>
              <a:t>Engage in activities that duplicate or compete with AAFES or FSS to include base wide event dates </a:t>
            </a:r>
            <a:r>
              <a:rPr lang="en-US" sz="2400" b="0" i="1" u="sng" kern="0" dirty="0"/>
              <a:t>(also applies to UAs)</a:t>
            </a:r>
          </a:p>
          <a:p>
            <a:pPr>
              <a:spcBef>
                <a:spcPct val="45000"/>
              </a:spcBef>
            </a:pPr>
            <a:r>
              <a:rPr lang="en-US" sz="2400" b="0" kern="0" dirty="0"/>
              <a:t>Conduct games of chance, lotteries, raffles, or other gambling-type activities (i.e. poker runs, etc.) except as provided in AFI 34-223, para 10.20.  Unofficial activities may not engage in gambling type activities of any kind under any circumstances </a:t>
            </a:r>
            <a:r>
              <a:rPr lang="en-US" sz="2400" b="0" i="1" u="sng" kern="0" dirty="0"/>
              <a:t>(also applies to UAs)</a:t>
            </a:r>
          </a:p>
        </p:txBody>
      </p:sp>
    </p:spTree>
    <p:extLst>
      <p:ext uri="{BB962C8B-B14F-4D97-AF65-F5344CB8AC3E}">
        <p14:creationId xmlns:p14="http://schemas.microsoft.com/office/powerpoint/2010/main" val="32433191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944F-D956-E008-AE5F-0FD700224642}"/>
              </a:ext>
            </a:extLst>
          </p:cNvPr>
          <p:cNvSpPr>
            <a:spLocks noGrp="1"/>
          </p:cNvSpPr>
          <p:nvPr>
            <p:ph type="title"/>
          </p:nvPr>
        </p:nvSpPr>
        <p:spPr>
          <a:xfrm>
            <a:off x="1310661" y="188913"/>
            <a:ext cx="7363439" cy="1011237"/>
          </a:xfrm>
        </p:spPr>
        <p:txBody>
          <a:bodyPr/>
          <a:lstStyle/>
          <a:p>
            <a:pPr algn="ctr"/>
            <a:r>
              <a:rPr lang="en-US" dirty="0"/>
              <a:t> </a:t>
            </a:r>
            <a:r>
              <a:rPr lang="en-US" sz="3500" i="0" dirty="0"/>
              <a:t>Fundraising</a:t>
            </a:r>
            <a:r>
              <a:rPr lang="en-US" i="0" dirty="0"/>
              <a:t> During AFAF &amp; CFC</a:t>
            </a:r>
          </a:p>
        </p:txBody>
      </p:sp>
      <p:sp>
        <p:nvSpPr>
          <p:cNvPr id="3" name="Content Placeholder 2">
            <a:extLst>
              <a:ext uri="{FF2B5EF4-FFF2-40B4-BE49-F238E27FC236}">
                <a16:creationId xmlns:a16="http://schemas.microsoft.com/office/drawing/2014/main" id="{5B6BBA36-9924-9C37-D036-5CC0B8D937AC}"/>
              </a:ext>
            </a:extLst>
          </p:cNvPr>
          <p:cNvSpPr>
            <a:spLocks noGrp="1"/>
          </p:cNvSpPr>
          <p:nvPr>
            <p:ph idx="1"/>
          </p:nvPr>
        </p:nvSpPr>
        <p:spPr>
          <a:xfrm>
            <a:off x="373062" y="1200150"/>
            <a:ext cx="8397875" cy="5220315"/>
          </a:xfrm>
        </p:spPr>
        <p:txBody>
          <a:bodyPr/>
          <a:lstStyle/>
          <a:p>
            <a:pPr>
              <a:lnSpc>
                <a:spcPct val="150000"/>
              </a:lnSpc>
            </a:pPr>
            <a:r>
              <a:rPr lang="en-US" sz="1800" dirty="0"/>
              <a:t>During AFAF &amp; CFC fundraising efforts should generally not interfere or detract from these federal campaigns. </a:t>
            </a:r>
          </a:p>
          <a:p>
            <a:pPr>
              <a:lnSpc>
                <a:spcPct val="150000"/>
              </a:lnSpc>
            </a:pPr>
            <a:r>
              <a:rPr lang="en-US" sz="1800" dirty="0"/>
              <a:t>Air Force Assistance Fund (Feb - June)</a:t>
            </a:r>
          </a:p>
          <a:p>
            <a:pPr lvl="1">
              <a:lnSpc>
                <a:spcPct val="150000"/>
              </a:lnSpc>
            </a:pPr>
            <a:r>
              <a:rPr lang="en-US" sz="1800" b="0" dirty="0"/>
              <a:t>PO fundraisers held on-base </a:t>
            </a:r>
            <a:r>
              <a:rPr lang="en-US" sz="1800" b="0" u="sng" dirty="0"/>
              <a:t>will not be approved during this time unless invited to support an FSS event </a:t>
            </a:r>
            <a:r>
              <a:rPr lang="en-US" sz="1800" b="0" dirty="0"/>
              <a:t>(Easter, Commando Games, Freedom Fest)</a:t>
            </a:r>
          </a:p>
          <a:p>
            <a:pPr>
              <a:lnSpc>
                <a:spcPct val="150000"/>
              </a:lnSpc>
            </a:pPr>
            <a:r>
              <a:rPr lang="en-US" sz="1800" dirty="0"/>
              <a:t>Combined Federal Campaign (Nov - Jan)</a:t>
            </a:r>
          </a:p>
          <a:p>
            <a:pPr lvl="1">
              <a:lnSpc>
                <a:spcPct val="150000"/>
              </a:lnSpc>
            </a:pPr>
            <a:r>
              <a:rPr lang="en-US" sz="1800" b="0" kern="0" dirty="0"/>
              <a:t>Ad hoc </a:t>
            </a:r>
            <a:r>
              <a:rPr lang="en-US" sz="1800" b="0" u="sng" kern="0" dirty="0"/>
              <a:t>fundraising to support unit holiday parties is allowed </a:t>
            </a:r>
            <a:r>
              <a:rPr lang="en-US" sz="1800" b="0" kern="0" dirty="0"/>
              <a:t>during the CFC. </a:t>
            </a:r>
            <a:r>
              <a:rPr lang="en-US" sz="1800" b="0" i="1" dirty="0"/>
              <a:t>If your on-base event is not supporting your holiday party during this time it will not be approved. </a:t>
            </a:r>
          </a:p>
          <a:p>
            <a:pPr>
              <a:lnSpc>
                <a:spcPct val="150000"/>
              </a:lnSpc>
            </a:pPr>
            <a:r>
              <a:rPr lang="en-US" sz="1800" b="0" kern="0" dirty="0"/>
              <a:t>Limited workplace fundraising (desk-to-desk) by unit unofficial activates/social funds is still allowed.  </a:t>
            </a:r>
            <a:r>
              <a:rPr lang="en-US" sz="1800" b="0" i="1" kern="0" dirty="0"/>
              <a:t>(AFI36-3101 5.1)</a:t>
            </a:r>
          </a:p>
        </p:txBody>
      </p:sp>
    </p:spTree>
    <p:extLst>
      <p:ext uri="{BB962C8B-B14F-4D97-AF65-F5344CB8AC3E}">
        <p14:creationId xmlns:p14="http://schemas.microsoft.com/office/powerpoint/2010/main" val="19303248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0" y="126041"/>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POs/UAs &amp; Commercial Businesses</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0998" y="1430588"/>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nSpc>
                <a:spcPct val="150000"/>
              </a:lnSpc>
              <a:spcBef>
                <a:spcPct val="50000"/>
              </a:spcBef>
            </a:pPr>
            <a:r>
              <a:rPr lang="en-US" sz="1900" u="sng" kern="0" dirty="0"/>
              <a:t>Commercial Sponsorship: </a:t>
            </a:r>
            <a:r>
              <a:rPr lang="en-US" sz="1900" b="0" kern="0" dirty="0"/>
              <a:t>The act of a non-Federal entity providing support to help finance or provide enhancements to service capabilities in exchange for promotional consideration and access to the Air Force market.</a:t>
            </a:r>
          </a:p>
          <a:p>
            <a:pPr>
              <a:lnSpc>
                <a:spcPct val="150000"/>
              </a:lnSpc>
              <a:spcBef>
                <a:spcPct val="50000"/>
              </a:spcBef>
            </a:pPr>
            <a:r>
              <a:rPr lang="en-US" sz="1900" kern="0" dirty="0"/>
              <a:t>Commercial sponsorship is not authorized for private organizations or unit unofficial activities</a:t>
            </a:r>
            <a:r>
              <a:rPr lang="en-US" sz="1900" b="0" kern="0" dirty="0"/>
              <a:t> unless conducting an approved fundraiser through a third party (ex: art sale via contracted art dealer)</a:t>
            </a:r>
          </a:p>
          <a:p>
            <a:pPr>
              <a:lnSpc>
                <a:spcPct val="150000"/>
              </a:lnSpc>
              <a:spcBef>
                <a:spcPct val="50000"/>
              </a:spcBef>
            </a:pPr>
            <a:r>
              <a:rPr lang="en-US" sz="1900" b="0" kern="0" dirty="0"/>
              <a:t>There are specific guidelines for the briefings that financial firms may give on base. If you are approached by a business offering these services, please contact the Airman &amp; Family Readiness Center.</a:t>
            </a:r>
          </a:p>
        </p:txBody>
      </p:sp>
    </p:spTree>
    <p:extLst>
      <p:ext uri="{BB962C8B-B14F-4D97-AF65-F5344CB8AC3E}">
        <p14:creationId xmlns:p14="http://schemas.microsoft.com/office/powerpoint/2010/main" val="1214472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0" y="126041"/>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Receiving/Giving Gifts</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226335" y="1752600"/>
            <a:ext cx="8691326"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nSpc>
                <a:spcPct val="150000"/>
              </a:lnSpc>
              <a:spcBef>
                <a:spcPct val="50000"/>
              </a:spcBef>
            </a:pPr>
            <a:r>
              <a:rPr lang="en-US" b="0" kern="0" dirty="0"/>
              <a:t>POs may accept gifts and donations from outside sources, although </a:t>
            </a:r>
            <a:r>
              <a:rPr lang="en-US" kern="0" dirty="0"/>
              <a:t>recognition may not be made publicly- </a:t>
            </a:r>
            <a:r>
              <a:rPr lang="en-US" b="0" kern="0" dirty="0"/>
              <a:t>only oral recognition can be made to members of the org or those present at an event benefiting from the gift (no social media).</a:t>
            </a:r>
          </a:p>
          <a:p>
            <a:pPr lvl="1">
              <a:lnSpc>
                <a:spcPct val="150000"/>
              </a:lnSpc>
              <a:spcBef>
                <a:spcPct val="50000"/>
              </a:spcBef>
            </a:pPr>
            <a:r>
              <a:rPr lang="en-US" b="0" kern="0" dirty="0"/>
              <a:t>POs can donate to other POs and work together when hosting events</a:t>
            </a:r>
          </a:p>
          <a:p>
            <a:pPr>
              <a:lnSpc>
                <a:spcPct val="150000"/>
              </a:lnSpc>
              <a:spcBef>
                <a:spcPct val="50000"/>
              </a:spcBef>
            </a:pPr>
            <a:r>
              <a:rPr lang="en-US" b="0" kern="0" dirty="0"/>
              <a:t>UAs are federal entities and must follow specific guideline regarding gifts. Cash gifts to the Air Force are not plausible at this level as approval authority sits with the Secretary of the Air Force. </a:t>
            </a:r>
          </a:p>
          <a:p>
            <a:pPr lvl="1">
              <a:lnSpc>
                <a:spcPct val="150000"/>
              </a:lnSpc>
              <a:spcBef>
                <a:spcPct val="50000"/>
              </a:spcBef>
            </a:pPr>
            <a:r>
              <a:rPr lang="en-US" b="0" kern="0" dirty="0"/>
              <a:t>Recommend interested parties donate good/services instead. </a:t>
            </a:r>
          </a:p>
          <a:p>
            <a:pPr marL="0" indent="0">
              <a:lnSpc>
                <a:spcPct val="150000"/>
              </a:lnSpc>
              <a:spcBef>
                <a:spcPct val="50000"/>
              </a:spcBef>
              <a:buNone/>
            </a:pPr>
            <a:endParaRPr lang="en-US" b="0" kern="0" dirty="0"/>
          </a:p>
        </p:txBody>
      </p:sp>
    </p:spTree>
    <p:extLst>
      <p:ext uri="{BB962C8B-B14F-4D97-AF65-F5344CB8AC3E}">
        <p14:creationId xmlns:p14="http://schemas.microsoft.com/office/powerpoint/2010/main" val="378392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48696" y="126041"/>
            <a:ext cx="7514303"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Who, What, When, Where, &amp; Why</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1000" y="1460084"/>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l" eaLnBrk="1" hangingPunct="1">
              <a:buNone/>
            </a:pPr>
            <a:r>
              <a:rPr lang="en-US" u="sng" kern="0" dirty="0"/>
              <a:t>WHAT can you fundraise for</a:t>
            </a:r>
            <a:r>
              <a:rPr lang="en-US" b="0" kern="0" dirty="0">
                <a:effectLst>
                  <a:outerShdw blurRad="38100" dist="38100" dir="2700000" algn="tl">
                    <a:srgbClr val="000000">
                      <a:alpha val="43137"/>
                    </a:srgbClr>
                  </a:outerShdw>
                </a:effectLst>
              </a:rPr>
              <a:t>: Within the Air Force there are two options for fundraising:</a:t>
            </a:r>
          </a:p>
          <a:p>
            <a:pPr marL="0" indent="0" algn="l" eaLnBrk="1" hangingPunct="1">
              <a:buNone/>
            </a:pPr>
            <a:endParaRPr lang="en-US" b="0" kern="0" dirty="0">
              <a:effectLst>
                <a:outerShdw blurRad="38100" dist="38100" dir="2700000" algn="tl">
                  <a:srgbClr val="000000">
                    <a:alpha val="43137"/>
                  </a:srgbClr>
                </a:outerShdw>
              </a:effectLst>
            </a:endParaRPr>
          </a:p>
          <a:p>
            <a:pPr algn="l" eaLnBrk="1" hangingPunct="1"/>
            <a:r>
              <a:rPr lang="en-US" b="0" kern="0" dirty="0">
                <a:effectLst>
                  <a:outerShdw blurRad="38100" dist="38100" dir="2700000" algn="tl">
                    <a:srgbClr val="000000">
                      <a:alpha val="43137"/>
                    </a:srgbClr>
                  </a:outerShdw>
                </a:effectLst>
              </a:rPr>
              <a:t>2. For the morale, welfare, or recreation (MWR) of an AF element.</a:t>
            </a:r>
          </a:p>
          <a:p>
            <a:pPr marL="0" indent="0" algn="l" eaLnBrk="1" hangingPunct="1">
              <a:buNone/>
            </a:pPr>
            <a:endParaRPr lang="en-US" b="0" kern="0" dirty="0">
              <a:effectLst>
                <a:outerShdw blurRad="38100" dist="38100" dir="2700000" algn="tl">
                  <a:srgbClr val="000000">
                    <a:alpha val="43137"/>
                  </a:srgbClr>
                </a:outerShdw>
              </a:effectLst>
            </a:endParaRPr>
          </a:p>
          <a:p>
            <a:pPr lvl="1" eaLnBrk="1" hangingPunct="1"/>
            <a:r>
              <a:rPr lang="en-US" b="0" kern="0" dirty="0">
                <a:effectLst>
                  <a:outerShdw blurRad="38100" dist="38100" dir="2700000" algn="tl">
                    <a:srgbClr val="000000">
                      <a:alpha val="43137"/>
                    </a:srgbClr>
                  </a:outerShdw>
                </a:effectLst>
              </a:rPr>
              <a:t>a. All other fundraising within the AF, but not for the AFAF or CFC, cannot be supported at the federal level. Individual AF elements may seek out support via fundraising in the name of morale/welfare, but direct support from the DOD is incredibly limited and the handling of funds must be strictly regulated. For more information on these programs please see AFI34-223.</a:t>
            </a:r>
          </a:p>
          <a:p>
            <a:pPr algn="l" eaLnBrk="1" hangingPunct="1"/>
            <a:endParaRPr lang="en-US" sz="2000" b="0" i="0" kern="0" dirty="0">
              <a:effectLst>
                <a:outerShdw blurRad="38100" dist="38100" dir="2700000" algn="tl">
                  <a:srgbClr val="000000">
                    <a:alpha val="43137"/>
                  </a:srgbClr>
                </a:outerShdw>
              </a:effectLst>
            </a:endParaRPr>
          </a:p>
          <a:p>
            <a:pPr marL="0" indent="0" algn="ctr">
              <a:lnSpc>
                <a:spcPct val="150000"/>
              </a:lnSpc>
              <a:spcBef>
                <a:spcPct val="50000"/>
              </a:spcBef>
              <a:buNone/>
            </a:pPr>
            <a:endParaRPr lang="en-US" kern="0" dirty="0"/>
          </a:p>
        </p:txBody>
      </p:sp>
    </p:spTree>
    <p:extLst>
      <p:ext uri="{BB962C8B-B14F-4D97-AF65-F5344CB8AC3E}">
        <p14:creationId xmlns:p14="http://schemas.microsoft.com/office/powerpoint/2010/main" val="2133142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0" y="126041"/>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Receiving/Giving Gifts</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0998" y="1587903"/>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nSpc>
                <a:spcPct val="150000"/>
              </a:lnSpc>
              <a:spcBef>
                <a:spcPct val="50000"/>
              </a:spcBef>
            </a:pPr>
            <a:r>
              <a:rPr lang="en-US" sz="1800" b="0" kern="0" dirty="0"/>
              <a:t>NAFI are the only entities that can accept cash donations as NAF funds. This applies only to MWR elements within FSS &amp; requires Wing/CC approval.</a:t>
            </a:r>
          </a:p>
          <a:p>
            <a:pPr>
              <a:lnSpc>
                <a:spcPct val="150000"/>
              </a:lnSpc>
              <a:spcBef>
                <a:spcPct val="50000"/>
              </a:spcBef>
            </a:pPr>
            <a:r>
              <a:rPr lang="en-US" sz="1800" b="0" kern="0" dirty="0"/>
              <a:t>All other federal entities, </a:t>
            </a:r>
            <a:r>
              <a:rPr lang="en-US" sz="1800" kern="0" dirty="0"/>
              <a:t>including UA’s, </a:t>
            </a:r>
            <a:r>
              <a:rPr lang="en-US" sz="1800" b="0" kern="0" dirty="0"/>
              <a:t>can only accept gifts of </a:t>
            </a:r>
            <a:r>
              <a:rPr lang="en-US" sz="1800" kern="0" dirty="0"/>
              <a:t>tangible or intangible personal property</a:t>
            </a:r>
            <a:r>
              <a:rPr lang="en-US" sz="1800" b="0" kern="0" dirty="0"/>
              <a:t> of a certain amount with Installation Commander Approval (excludes cash).</a:t>
            </a:r>
            <a:endParaRPr lang="en-US" sz="1600" b="0" kern="0" dirty="0"/>
          </a:p>
          <a:p>
            <a:pPr>
              <a:lnSpc>
                <a:spcPct val="150000"/>
              </a:lnSpc>
              <a:spcBef>
                <a:spcPct val="50000"/>
              </a:spcBef>
            </a:pPr>
            <a:r>
              <a:rPr lang="en-US" sz="1800" b="0" kern="0" dirty="0"/>
              <a:t>Gifts from an outside entity, such as a PO, intended for Hurlburt Field Airmen (ex: golf tournament tickets, food, etc.) can be coordinated through the Public Affairs office. </a:t>
            </a:r>
          </a:p>
          <a:p>
            <a:pPr>
              <a:lnSpc>
                <a:spcPct val="150000"/>
              </a:lnSpc>
              <a:spcBef>
                <a:spcPct val="50000"/>
              </a:spcBef>
            </a:pPr>
            <a:r>
              <a:rPr lang="en-US" sz="1800" b="0" kern="0" dirty="0"/>
              <a:t>Orgs can give gifts to federal employees and federal employees may accept it </a:t>
            </a:r>
            <a:r>
              <a:rPr lang="en-US" sz="1800" kern="0" dirty="0"/>
              <a:t>only if the gift is $20 or less</a:t>
            </a:r>
            <a:r>
              <a:rPr lang="en-US" sz="1800" b="0" kern="0" dirty="0"/>
              <a:t>.</a:t>
            </a:r>
          </a:p>
        </p:txBody>
      </p:sp>
    </p:spTree>
    <p:extLst>
      <p:ext uri="{BB962C8B-B14F-4D97-AF65-F5344CB8AC3E}">
        <p14:creationId xmlns:p14="http://schemas.microsoft.com/office/powerpoint/2010/main" val="18601849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0" y="126041"/>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Required Materials &amp; POC</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0998" y="1430588"/>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lnSpc>
                <a:spcPct val="200000"/>
              </a:lnSpc>
              <a:spcBef>
                <a:spcPct val="50000"/>
              </a:spcBef>
              <a:buNone/>
            </a:pPr>
            <a:r>
              <a:rPr lang="en-US" sz="1900" kern="0" dirty="0"/>
              <a:t>All updated forms and guidance can be found at: </a:t>
            </a:r>
            <a:r>
              <a:rPr lang="en-US" sz="1900" kern="0" dirty="0">
                <a:hlinkClick r:id="rId3"/>
              </a:rPr>
              <a:t>https://www.myhurlburt.com/pages/Private-Orgs.html</a:t>
            </a:r>
            <a:r>
              <a:rPr lang="en-US" sz="1900" kern="0" dirty="0"/>
              <a:t> </a:t>
            </a:r>
          </a:p>
          <a:p>
            <a:pPr marL="0" indent="0" algn="ctr">
              <a:lnSpc>
                <a:spcPct val="200000"/>
              </a:lnSpc>
              <a:spcBef>
                <a:spcPct val="50000"/>
              </a:spcBef>
              <a:buNone/>
            </a:pPr>
            <a:r>
              <a:rPr lang="en-US" sz="1900" kern="0" dirty="0"/>
              <a:t>All documents and correspondence should be sent to: </a:t>
            </a:r>
            <a:r>
              <a:rPr lang="en-US" sz="1900" kern="0" dirty="0">
                <a:hlinkClick r:id="rId4"/>
              </a:rPr>
              <a:t>1SOFSS.NAF.AO.ORG@US.AF.MIL</a:t>
            </a:r>
            <a:r>
              <a:rPr lang="en-US" sz="1900" kern="0" dirty="0"/>
              <a:t> </a:t>
            </a:r>
          </a:p>
          <a:p>
            <a:pPr marL="0" indent="0" algn="ctr">
              <a:lnSpc>
                <a:spcPct val="200000"/>
              </a:lnSpc>
              <a:spcBef>
                <a:spcPct val="50000"/>
              </a:spcBef>
              <a:buNone/>
            </a:pPr>
            <a:r>
              <a:rPr lang="en-US" sz="1900" kern="0" dirty="0"/>
              <a:t>Current PO Coordinator: Mrs. Sydney James (McCabe) </a:t>
            </a:r>
          </a:p>
          <a:p>
            <a:pPr marL="406400" lvl="1" indent="0" algn="ctr">
              <a:lnSpc>
                <a:spcPct val="200000"/>
              </a:lnSpc>
              <a:spcBef>
                <a:spcPct val="50000"/>
              </a:spcBef>
              <a:buNone/>
            </a:pPr>
            <a:r>
              <a:rPr lang="en-US" sz="1900" kern="0" dirty="0"/>
              <a:t>(850) 884 - 2959</a:t>
            </a:r>
          </a:p>
        </p:txBody>
      </p:sp>
    </p:spTree>
    <p:extLst>
      <p:ext uri="{BB962C8B-B14F-4D97-AF65-F5344CB8AC3E}">
        <p14:creationId xmlns:p14="http://schemas.microsoft.com/office/powerpoint/2010/main" val="252392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48696" y="126041"/>
            <a:ext cx="7514303"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Fundraising for MWR</a:t>
            </a:r>
          </a:p>
        </p:txBody>
      </p:sp>
      <p:sp>
        <p:nvSpPr>
          <p:cNvPr id="5" name="Rectangle 3">
            <a:extLst>
              <a:ext uri="{FF2B5EF4-FFF2-40B4-BE49-F238E27FC236}">
                <a16:creationId xmlns:a16="http://schemas.microsoft.com/office/drawing/2014/main" id="{5654DA4F-21F3-4D11-BE8C-828C4C2069FE}"/>
              </a:ext>
            </a:extLst>
          </p:cNvPr>
          <p:cNvSpPr txBox="1">
            <a:spLocks noChangeArrowheads="1"/>
          </p:cNvSpPr>
          <p:nvPr/>
        </p:nvSpPr>
        <p:spPr bwMode="auto">
          <a:xfrm>
            <a:off x="381000" y="1460084"/>
            <a:ext cx="8382000" cy="4816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0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l" eaLnBrk="1" hangingPunct="1">
              <a:buNone/>
            </a:pPr>
            <a:endParaRPr lang="en-US" sz="2000" i="0" u="sng" kern="0" dirty="0"/>
          </a:p>
          <a:p>
            <a:pPr marL="0" indent="0" algn="ctr" eaLnBrk="1" hangingPunct="1">
              <a:buNone/>
            </a:pPr>
            <a:r>
              <a:rPr lang="en-US" sz="2400" b="0" i="0" kern="0" dirty="0"/>
              <a:t>At the installation level, and certainly at the unit level, fundraising for the morale and welfare of those within the local base community is typically the most popular fundraising done day to day. Since this type of fundraising is not inherently supported like a federal campaign, authority to regulate these types of activities sits at the installation level. </a:t>
            </a:r>
            <a:r>
              <a:rPr lang="en-US" sz="2400" i="0" kern="0" dirty="0"/>
              <a:t>Such activities are divided across </a:t>
            </a:r>
            <a:r>
              <a:rPr lang="en-US" sz="2400" i="0" u="sng" kern="0" dirty="0"/>
              <a:t>two programs </a:t>
            </a:r>
            <a:r>
              <a:rPr lang="en-US" sz="2400" i="0" kern="0" dirty="0"/>
              <a:t>that reflect whether fundraising is being conducted within an </a:t>
            </a:r>
            <a:r>
              <a:rPr lang="en-US" sz="2400" i="0" u="sng" kern="0" dirty="0"/>
              <a:t>official or unofficial capacity</a:t>
            </a:r>
            <a:r>
              <a:rPr lang="en-US" sz="2400" b="0" i="0" kern="0" dirty="0"/>
              <a:t>.</a:t>
            </a:r>
          </a:p>
          <a:p>
            <a:pPr marL="0" indent="0" algn="ctr">
              <a:lnSpc>
                <a:spcPct val="150000"/>
              </a:lnSpc>
              <a:spcBef>
                <a:spcPct val="50000"/>
              </a:spcBef>
              <a:buNone/>
            </a:pPr>
            <a:endParaRPr lang="en-US" kern="0" dirty="0"/>
          </a:p>
        </p:txBody>
      </p:sp>
    </p:spTree>
    <p:extLst>
      <p:ext uri="{BB962C8B-B14F-4D97-AF65-F5344CB8AC3E}">
        <p14:creationId xmlns:p14="http://schemas.microsoft.com/office/powerpoint/2010/main" val="108470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50681" y="2746390"/>
            <a:ext cx="7642637" cy="1068572"/>
          </a:xfrm>
        </p:spPr>
        <p:txBody>
          <a:bodyPr vert="horz" anchor="ctr" anchorCtr="1">
            <a:noAutofit/>
          </a:bodyPr>
          <a:lstStyle/>
          <a:p>
            <a:pPr algn="ctr" eaLnBrk="1" hangingPunct="1"/>
            <a:r>
              <a:rPr lang="en-US" i="0" dirty="0">
                <a:effectLst>
                  <a:outerShdw blurRad="38100" dist="38100" dir="2700000" algn="tl">
                    <a:srgbClr val="000000">
                      <a:alpha val="43137"/>
                    </a:srgbClr>
                  </a:outerShdw>
                </a:effectLst>
              </a:rPr>
              <a:t>Unit Unofficial Activities (UA)</a:t>
            </a:r>
          </a:p>
        </p:txBody>
      </p:sp>
    </p:spTree>
    <p:extLst>
      <p:ext uri="{BB962C8B-B14F-4D97-AF65-F5344CB8AC3E}">
        <p14:creationId xmlns:p14="http://schemas.microsoft.com/office/powerpoint/2010/main" val="2737769982"/>
      </p:ext>
    </p:extLst>
  </p:cSld>
  <p:clrMapOvr>
    <a:masterClrMapping/>
  </p:clrMapOvr>
</p:sld>
</file>

<file path=ppt/theme/theme1.xml><?xml version="1.0" encoding="utf-8"?>
<a:theme xmlns:a="http://schemas.openxmlformats.org/drawingml/2006/main" name="Default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28575" cap="flat" cmpd="sng" algn="ctr">
          <a:solidFill>
            <a:srgbClr val="DDDDDD"/>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28575" cap="flat" cmpd="sng" algn="ctr">
          <a:solidFill>
            <a:srgbClr val="DDDDDD"/>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151C77"/>
        </a:dk2>
        <a:lt2>
          <a:srgbClr val="808080"/>
        </a:lt2>
        <a:accent1>
          <a:srgbClr val="FF9900"/>
        </a:accent1>
        <a:accent2>
          <a:srgbClr val="008000"/>
        </a:accent2>
        <a:accent3>
          <a:srgbClr val="FFFFFF"/>
        </a:accent3>
        <a:accent4>
          <a:srgbClr val="000000"/>
        </a:accent4>
        <a:accent5>
          <a:srgbClr val="FFCAAA"/>
        </a:accent5>
        <a:accent6>
          <a:srgbClr val="0073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51C77"/>
        </a:dk2>
        <a:lt2>
          <a:srgbClr val="808080"/>
        </a:lt2>
        <a:accent1>
          <a:srgbClr val="FFFF00"/>
        </a:accent1>
        <a:accent2>
          <a:srgbClr val="008000"/>
        </a:accent2>
        <a:accent3>
          <a:srgbClr val="FFFFFF"/>
        </a:accent3>
        <a:accent4>
          <a:srgbClr val="000000"/>
        </a:accent4>
        <a:accent5>
          <a:srgbClr val="FFFFAA"/>
        </a:accent5>
        <a:accent6>
          <a:srgbClr val="0073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151C77"/>
        </a:dk2>
        <a:lt2>
          <a:srgbClr val="808080"/>
        </a:lt2>
        <a:accent1>
          <a:srgbClr val="FFFF00"/>
        </a:accent1>
        <a:accent2>
          <a:srgbClr val="008000"/>
        </a:accent2>
        <a:accent3>
          <a:srgbClr val="FFFFFF"/>
        </a:accent3>
        <a:accent4>
          <a:srgbClr val="000000"/>
        </a:accent4>
        <a:accent5>
          <a:srgbClr val="FFFFAA"/>
        </a:accent5>
        <a:accent6>
          <a:srgbClr val="007300"/>
        </a:accent6>
        <a:hlink>
          <a:srgbClr val="0000FF"/>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460E98953AB04BA5BC9D43865F3AEB" ma:contentTypeVersion="9" ma:contentTypeDescription="Create a new document." ma:contentTypeScope="" ma:versionID="aa9623554ea786fdd36c9acec4a0d39a">
  <xsd:schema xmlns:xsd="http://www.w3.org/2001/XMLSchema" xmlns:xs="http://www.w3.org/2001/XMLSchema" xmlns:p="http://schemas.microsoft.com/office/2006/metadata/properties" xmlns:ns1="http://schemas.microsoft.com/sharepoint/v3" xmlns:ns3="c3fc464f-5b0a-441f-a0ff-4450889d6d16" targetNamespace="http://schemas.microsoft.com/office/2006/metadata/properties" ma:root="true" ma:fieldsID="96166b2e8a1dbc80781f02952a07d699" ns1:_="" ns3:_="">
    <xsd:import namespace="http://schemas.microsoft.com/sharepoint/v3"/>
    <xsd:import namespace="c3fc464f-5b0a-441f-a0ff-4450889d6d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fc464f-5b0a-441f-a0ff-4450889d6d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DEFD7874-4CB6-45D8-8F10-D682A8145EAE}">
  <ds:schemaRefs>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http://schemas.microsoft.com/sharepoint/v3"/>
    <ds:schemaRef ds:uri="c3fc464f-5b0a-441f-a0ff-4450889d6d16"/>
    <ds:schemaRef ds:uri="http://purl.org/dc/terms/"/>
  </ds:schemaRefs>
</ds:datastoreItem>
</file>

<file path=customXml/itemProps2.xml><?xml version="1.0" encoding="utf-8"?>
<ds:datastoreItem xmlns:ds="http://schemas.openxmlformats.org/officeDocument/2006/customXml" ds:itemID="{AAF5BBEA-AF44-474C-A3A4-7E1A5550EC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3fc464f-5b0a-441f-a0ff-4450889d6d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C9D47-EC35-4260-962A-C4F13BF963D8}">
  <ds:schemaRefs>
    <ds:schemaRef ds:uri="http://schemas.microsoft.com/sharepoint/v3/contenttype/forms"/>
  </ds:schemaRefs>
</ds:datastoreItem>
</file>

<file path=customXml/itemProps4.xml><?xml version="1.0" encoding="utf-8"?>
<ds:datastoreItem xmlns:ds="http://schemas.openxmlformats.org/officeDocument/2006/customXml" ds:itemID="{0314E08F-091D-4BAC-A63C-B756C455F7CF}">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88187</TotalTime>
  <Words>6663</Words>
  <Application>Microsoft Office PowerPoint</Application>
  <PresentationFormat>On-screen Show (4:3)</PresentationFormat>
  <Paragraphs>603</Paragraphs>
  <Slides>71</Slides>
  <Notes>62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71</vt:i4>
      </vt:variant>
    </vt:vector>
  </HeadingPairs>
  <TitlesOfParts>
    <vt:vector size="85" baseType="lpstr">
      <vt:lpstr>BatangChe</vt:lpstr>
      <vt:lpstr>Arial</vt:lpstr>
      <vt:lpstr>Calibri</vt:lpstr>
      <vt:lpstr>Calibri Light</vt:lpstr>
      <vt:lpstr>Courier New</vt:lpstr>
      <vt:lpstr>Source Sans Pro</vt:lpstr>
      <vt:lpstr>Times New Roman</vt:lpstr>
      <vt:lpstr>Wingdings</vt:lpstr>
      <vt:lpstr>Default Design</vt:lpstr>
      <vt:lpstr>1_Blank Presentation</vt:lpstr>
      <vt:lpstr>2_Blank Presentation</vt:lpstr>
      <vt:lpstr>3_Blank Presentation</vt:lpstr>
      <vt:lpstr>4_Blank Presentation</vt:lpstr>
      <vt:lpstr>Retrospect</vt:lpstr>
      <vt:lpstr>PowerPoint Presentation</vt:lpstr>
      <vt:lpstr>PowerPoint Presentation</vt:lpstr>
      <vt:lpstr>Order of Topics </vt:lpstr>
      <vt:lpstr>Guidance</vt:lpstr>
      <vt:lpstr>Who, What, When, Where, &amp; Why</vt:lpstr>
      <vt:lpstr>Who, What, When, Where, &amp; Why</vt:lpstr>
      <vt:lpstr>Who, What, When, Where, &amp; Why</vt:lpstr>
      <vt:lpstr>Fundraising for MWR</vt:lpstr>
      <vt:lpstr>Unit Unofficial Activities (UA)</vt:lpstr>
      <vt:lpstr>Unit Unofficial Activities (UA)</vt:lpstr>
      <vt:lpstr>Unit Unofficial Activities (UA)</vt:lpstr>
      <vt:lpstr>Unit Unofficial Activities (UA)</vt:lpstr>
      <vt:lpstr>UA Monthly Asset Limit</vt:lpstr>
      <vt:lpstr>Unit Unofficial Activities (UA)</vt:lpstr>
      <vt:lpstr>Private Organizations (PO)</vt:lpstr>
      <vt:lpstr>Private Organizations (PO)</vt:lpstr>
      <vt:lpstr>Private Organizations (PO)</vt:lpstr>
      <vt:lpstr>Using DoD Content </vt:lpstr>
      <vt:lpstr>Occasional On-Base Fundraising Limitation </vt:lpstr>
      <vt:lpstr>Private Organizations (PO)</vt:lpstr>
      <vt:lpstr>PowerPoint Presentation</vt:lpstr>
      <vt:lpstr>Consider which program is best for you! You can have one or the other, both, or none – it’s up to you.</vt:lpstr>
      <vt:lpstr>Understanding Your Options </vt:lpstr>
      <vt:lpstr>Understanding Your Options </vt:lpstr>
      <vt:lpstr>PowerPoint Presentation</vt:lpstr>
      <vt:lpstr>UA/PO ESTABLISHMENT: Base, State, &amp; Federal Levels</vt:lpstr>
      <vt:lpstr>Establishment </vt:lpstr>
      <vt:lpstr>UA Establishment – Base Level</vt:lpstr>
      <vt:lpstr>   PO Establishment – Base Level</vt:lpstr>
      <vt:lpstr>PO Operation</vt:lpstr>
      <vt:lpstr>PO Operation</vt:lpstr>
      <vt:lpstr>PO Operation</vt:lpstr>
      <vt:lpstr>PO Operation</vt:lpstr>
      <vt:lpstr>Eglin Federal Credit Union</vt:lpstr>
      <vt:lpstr>Eglin Federal Credit Union</vt:lpstr>
      <vt:lpstr>Eglin Federal Credit Union</vt:lpstr>
      <vt:lpstr>Establishment –  State &amp; Federal Level </vt:lpstr>
      <vt:lpstr>Establishment – State Level</vt:lpstr>
      <vt:lpstr>Establishment – State Level</vt:lpstr>
      <vt:lpstr>Sales Tax Exempt Status </vt:lpstr>
      <vt:lpstr> Establishment – Federal Level</vt:lpstr>
      <vt:lpstr> Establishment – Federal Level</vt:lpstr>
      <vt:lpstr> Establishment – Federal Level</vt:lpstr>
      <vt:lpstr> Establishment – Federal Level</vt:lpstr>
      <vt:lpstr>Applying For Non-Profit Status</vt:lpstr>
      <vt:lpstr>Keeping Non-Profit Status </vt:lpstr>
      <vt:lpstr>Keeping Non-Profit Status</vt:lpstr>
      <vt:lpstr>Keeping Non-Profit Status</vt:lpstr>
      <vt:lpstr>Keeping Non-Profit Status</vt:lpstr>
      <vt:lpstr>Reporting Turnover/Changes  </vt:lpstr>
      <vt:lpstr>Reporting Turnover/Changes  </vt:lpstr>
      <vt:lpstr> Third Party Payment Apps</vt:lpstr>
      <vt:lpstr>Establishment/Operation</vt:lpstr>
      <vt:lpstr>PowerPoint Presentation</vt:lpstr>
      <vt:lpstr>The Request Process</vt:lpstr>
      <vt:lpstr>Fundraiser Request Process</vt:lpstr>
      <vt:lpstr>Types of Requests </vt:lpstr>
      <vt:lpstr>Request Form</vt:lpstr>
      <vt:lpstr>PowerPoint Presentation</vt:lpstr>
      <vt:lpstr>PowerPoint Presentation</vt:lpstr>
      <vt:lpstr>PowerPoint Presentation</vt:lpstr>
      <vt:lpstr>Flyer Sample</vt:lpstr>
      <vt:lpstr>PO Fundraising/Solicitation</vt:lpstr>
      <vt:lpstr>PO Fundraising/Solicitation</vt:lpstr>
      <vt:lpstr>Additional Rules &amp; FAQs</vt:lpstr>
      <vt:lpstr>Additional Rules </vt:lpstr>
      <vt:lpstr> Fundraising During AFAF &amp; CFC</vt:lpstr>
      <vt:lpstr>POs/UAs &amp; Commercial Businesses</vt:lpstr>
      <vt:lpstr>Receiving/Giving Gifts</vt:lpstr>
      <vt:lpstr>Receiving/Giving Gifts</vt:lpstr>
      <vt:lpstr>Required Materials &amp; POC</vt:lpstr>
    </vt:vector>
  </TitlesOfParts>
  <Company>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PLACE FOR THE TITLE</dc:title>
  <dc:creator>heftc</dc:creator>
  <cp:lastModifiedBy>JAMES, SYDNEY R CIV USAF AFSOC 1 SOFSS/FSRF</cp:lastModifiedBy>
  <cp:revision>6499</cp:revision>
  <cp:lastPrinted>2024-02-14T14:50:08Z</cp:lastPrinted>
  <dcterms:created xsi:type="dcterms:W3CDTF">2002-02-20T19:22:53Z</dcterms:created>
  <dcterms:modified xsi:type="dcterms:W3CDTF">2024-08-07T21:13:50Z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0x010100C9460E98953AB04BA5BC9D43865F3AEB</vt:lpwstr>
  </property>
  <property fmtid="{D5CDD505-2E9C-101B-9397-08002B2CF9AE}" pid="4" name="_dlc_DocIdItemGuid">
    <vt:lpwstr>9d4de1f9-24d7-4929-ab3d-b65262e362a9</vt:lpwstr>
  </property>
  <property fmtid="{D5CDD505-2E9C-101B-9397-08002B2CF9AE}" pid="5" name="_dlc_DocId">
    <vt:lpwstr>XYXCNQK44DWN-25192-3</vt:lpwstr>
  </property>
  <property fmtid="{D5CDD505-2E9C-101B-9397-08002B2CF9AE}" pid="6" name="_dlc_DocIdUrl">
    <vt:lpwstr>https://robins.tmtsp.us.af.mil/sites/AFSOC/201411/4df3655e-9f6e-e411-b61a-180373fb55dc/_layouts/DocIdRedir.aspx?ID=XYXCNQK44DWN-25192-3XYXCNQK44DWN-25192-3</vt:lpwstr>
  </property>
</Properties>
</file>